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72" r:id="rId4"/>
    <p:sldId id="276" r:id="rId5"/>
    <p:sldId id="277" r:id="rId6"/>
    <p:sldId id="278" r:id="rId7"/>
    <p:sldId id="259" r:id="rId8"/>
    <p:sldId id="261" r:id="rId9"/>
    <p:sldId id="279" r:id="rId10"/>
    <p:sldId id="263" r:id="rId11"/>
    <p:sldId id="262" r:id="rId12"/>
    <p:sldId id="266" r:id="rId13"/>
    <p:sldId id="281" r:id="rId14"/>
    <p:sldId id="267" r:id="rId15"/>
    <p:sldId id="271" r:id="rId16"/>
    <p:sldId id="269" r:id="rId17"/>
    <p:sldId id="280" r:id="rId18"/>
    <p:sldId id="282" r:id="rId19"/>
    <p:sldId id="283"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2" d="100"/>
          <a:sy n="102" d="100"/>
        </p:scale>
        <p:origin x="12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Grants 2005-2020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Grants 2005-2019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917-4F76-925D-35607F93BB1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917-4F76-925D-35607F93BB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917-4F76-925D-35607F93BB1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917-4F76-925D-35607F93BB13}"/>
              </c:ext>
            </c:extLst>
          </c:dPt>
          <c:cat>
            <c:strRef>
              <c:f>Sheet1!$A$2:$A$5</c:f>
              <c:strCache>
                <c:ptCount val="2"/>
                <c:pt idx="0">
                  <c:v>Short-term projects</c:v>
                </c:pt>
                <c:pt idx="1">
                  <c:v>Long-term Partnerships</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0-C999-403C-B24A-474A84206C2A}"/>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manualLayout>
          <c:xMode val="edge"/>
          <c:yMode val="edge"/>
          <c:x val="0.17603792499684812"/>
          <c:y val="0.86121698031943339"/>
          <c:w val="0.81987312611355101"/>
          <c:h val="0.1046473240470409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AD941-E819-4A6C-855D-19A28542DDF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4259841-6D45-4ABC-AAC7-EB052B77661C}">
      <dgm:prSet phldrT="[Text]" custT="1"/>
      <dgm:spPr/>
      <dgm:t>
        <a:bodyPr/>
        <a:lstStyle/>
        <a:p>
          <a:r>
            <a:rPr lang="en-US" sz="1200" dirty="0"/>
            <a:t>Communities we Serve</a:t>
          </a:r>
        </a:p>
      </dgm:t>
    </dgm:pt>
    <dgm:pt modelId="{5E5C5DAC-4485-43EC-B114-F02A09716E1B}" type="parTrans" cxnId="{F00573D1-3D97-465E-8DB9-11A1BE9CD722}">
      <dgm:prSet/>
      <dgm:spPr/>
      <dgm:t>
        <a:bodyPr/>
        <a:lstStyle/>
        <a:p>
          <a:endParaRPr lang="en-US"/>
        </a:p>
      </dgm:t>
    </dgm:pt>
    <dgm:pt modelId="{E93A60F9-2F6D-44FE-9E65-282BD4250DFD}" type="sibTrans" cxnId="{F00573D1-3D97-465E-8DB9-11A1BE9CD722}">
      <dgm:prSet/>
      <dgm:spPr/>
      <dgm:t>
        <a:bodyPr/>
        <a:lstStyle/>
        <a:p>
          <a:endParaRPr lang="en-US"/>
        </a:p>
      </dgm:t>
    </dgm:pt>
    <dgm:pt modelId="{F7ABEBFB-F267-4DFC-A83B-599CC3999BA8}" type="asst">
      <dgm:prSet phldrT="[Text]" custT="1"/>
      <dgm:spPr/>
      <dgm:t>
        <a:bodyPr/>
        <a:lstStyle/>
        <a:p>
          <a:r>
            <a:rPr lang="en-US" sz="1200" dirty="0"/>
            <a:t>CDF Board</a:t>
          </a:r>
        </a:p>
      </dgm:t>
    </dgm:pt>
    <dgm:pt modelId="{BBD11C4D-590D-4CFC-B85F-4319E69A6FE7}" type="parTrans" cxnId="{61FCC766-106D-4695-B074-C2291828F11F}">
      <dgm:prSet/>
      <dgm:spPr/>
      <dgm:t>
        <a:bodyPr/>
        <a:lstStyle/>
        <a:p>
          <a:endParaRPr lang="en-US"/>
        </a:p>
      </dgm:t>
    </dgm:pt>
    <dgm:pt modelId="{FBA26C80-919D-4AB4-9F45-7A6E5A3C257A}" type="sibTrans" cxnId="{61FCC766-106D-4695-B074-C2291828F11F}">
      <dgm:prSet/>
      <dgm:spPr/>
      <dgm:t>
        <a:bodyPr/>
        <a:lstStyle/>
        <a:p>
          <a:endParaRPr lang="en-US"/>
        </a:p>
      </dgm:t>
    </dgm:pt>
    <dgm:pt modelId="{F798C1FC-1236-4058-AFEA-731FEEDB317C}" type="asst">
      <dgm:prSet custT="1"/>
      <dgm:spPr/>
      <dgm:t>
        <a:bodyPr/>
        <a:lstStyle/>
        <a:p>
          <a:r>
            <a:rPr lang="en-US" sz="1200" dirty="0"/>
            <a:t>CDF Committees</a:t>
          </a:r>
        </a:p>
      </dgm:t>
    </dgm:pt>
    <dgm:pt modelId="{D91F2BF9-89F1-42D7-959C-F898FD152B8D}" type="parTrans" cxnId="{9641990F-F357-4533-822F-7169BEFCEB02}">
      <dgm:prSet/>
      <dgm:spPr/>
      <dgm:t>
        <a:bodyPr/>
        <a:lstStyle/>
        <a:p>
          <a:endParaRPr lang="en-US"/>
        </a:p>
      </dgm:t>
    </dgm:pt>
    <dgm:pt modelId="{7B491594-821F-4D31-A8BD-A69BCED84B75}" type="sibTrans" cxnId="{9641990F-F357-4533-822F-7169BEFCEB02}">
      <dgm:prSet/>
      <dgm:spPr/>
      <dgm:t>
        <a:bodyPr/>
        <a:lstStyle/>
        <a:p>
          <a:endParaRPr lang="en-US"/>
        </a:p>
      </dgm:t>
    </dgm:pt>
    <dgm:pt modelId="{5D2A50B5-13EA-4B52-880E-87A3997AC1FB}">
      <dgm:prSet phldrT="[Text]"/>
      <dgm:spPr/>
      <dgm:t>
        <a:bodyPr/>
        <a:lstStyle/>
        <a:p>
          <a:r>
            <a:rPr lang="en-US" dirty="0"/>
            <a:t>Executive Director</a:t>
          </a:r>
        </a:p>
        <a:p>
          <a:r>
            <a:rPr lang="en-US" dirty="0"/>
            <a:t>Claire Barcik</a:t>
          </a:r>
        </a:p>
      </dgm:t>
    </dgm:pt>
    <dgm:pt modelId="{67FEDBC2-81EB-433D-9A4C-FA5195689DAB}" type="sibTrans" cxnId="{3984D7D9-E47E-49F2-9B75-E1405420CD7D}">
      <dgm:prSet/>
      <dgm:spPr/>
      <dgm:t>
        <a:bodyPr/>
        <a:lstStyle/>
        <a:p>
          <a:endParaRPr lang="en-US"/>
        </a:p>
      </dgm:t>
    </dgm:pt>
    <dgm:pt modelId="{86815E41-99DE-4484-9951-51B4E0C3F13E}" type="parTrans" cxnId="{3984D7D9-E47E-49F2-9B75-E1405420CD7D}">
      <dgm:prSet/>
      <dgm:spPr/>
      <dgm:t>
        <a:bodyPr/>
        <a:lstStyle/>
        <a:p>
          <a:endParaRPr lang="en-US"/>
        </a:p>
      </dgm:t>
    </dgm:pt>
    <dgm:pt modelId="{16FF322E-04F6-4577-8D24-47E943695FFA}">
      <dgm:prSet custT="1"/>
      <dgm:spPr/>
      <dgm:t>
        <a:bodyPr/>
        <a:lstStyle/>
        <a:p>
          <a:r>
            <a:rPr lang="en-US" sz="1200" dirty="0"/>
            <a:t>Director of Finance &amp; Investment </a:t>
          </a:r>
        </a:p>
        <a:p>
          <a:r>
            <a:rPr lang="en-US" sz="1200" dirty="0"/>
            <a:t>MJ (Mritunjay) Sinha</a:t>
          </a:r>
        </a:p>
      </dgm:t>
    </dgm:pt>
    <dgm:pt modelId="{FCFF1C15-9983-492F-8DB8-6E30DB3BFADF}" type="parTrans" cxnId="{10EDC84C-C086-47D9-BCF4-D009DCBEF2F0}">
      <dgm:prSet/>
      <dgm:spPr/>
      <dgm:t>
        <a:bodyPr/>
        <a:lstStyle/>
        <a:p>
          <a:endParaRPr lang="en-US"/>
        </a:p>
      </dgm:t>
    </dgm:pt>
    <dgm:pt modelId="{2290F64D-165F-4B55-BA94-F33CD2105C41}" type="sibTrans" cxnId="{10EDC84C-C086-47D9-BCF4-D009DCBEF2F0}">
      <dgm:prSet/>
      <dgm:spPr/>
      <dgm:t>
        <a:bodyPr/>
        <a:lstStyle/>
        <a:p>
          <a:endParaRPr lang="en-US"/>
        </a:p>
      </dgm:t>
    </dgm:pt>
    <dgm:pt modelId="{3498ECCE-D6C5-4424-AA38-C0E7E9DDBF01}">
      <dgm:prSet/>
      <dgm:spPr/>
      <dgm:t>
        <a:bodyPr/>
        <a:lstStyle/>
        <a:p>
          <a:r>
            <a:rPr lang="en-US" dirty="0"/>
            <a:t>Financial Administrator (0.6FTE)</a:t>
          </a:r>
        </a:p>
        <a:p>
          <a:r>
            <a:rPr lang="en-US" dirty="0"/>
            <a:t>Cindy Alexander</a:t>
          </a:r>
        </a:p>
      </dgm:t>
    </dgm:pt>
    <dgm:pt modelId="{C744EFA3-C599-461B-849A-8CAD9390B4F9}" type="parTrans" cxnId="{2F5FBDD5-A62C-4C83-899F-FD1C716A5A5F}">
      <dgm:prSet/>
      <dgm:spPr/>
      <dgm:t>
        <a:bodyPr/>
        <a:lstStyle/>
        <a:p>
          <a:endParaRPr lang="en-US"/>
        </a:p>
      </dgm:t>
    </dgm:pt>
    <dgm:pt modelId="{752B80F6-797E-42C6-99EE-A4B2071F1257}" type="sibTrans" cxnId="{2F5FBDD5-A62C-4C83-899F-FD1C716A5A5F}">
      <dgm:prSet/>
      <dgm:spPr/>
      <dgm:t>
        <a:bodyPr/>
        <a:lstStyle/>
        <a:p>
          <a:endParaRPr lang="en-US"/>
        </a:p>
      </dgm:t>
    </dgm:pt>
    <dgm:pt modelId="{97F9F243-ACCD-4DA6-882C-3FDBECA286ED}">
      <dgm:prSet custT="1"/>
      <dgm:spPr/>
      <dgm:t>
        <a:bodyPr/>
        <a:lstStyle/>
        <a:p>
          <a:r>
            <a:rPr lang="en-US" sz="1200" dirty="0"/>
            <a:t>Director of Programs</a:t>
          </a:r>
        </a:p>
        <a:p>
          <a:r>
            <a:rPr lang="en-US" sz="1200" dirty="0"/>
            <a:t>Anne Mark</a:t>
          </a:r>
        </a:p>
      </dgm:t>
    </dgm:pt>
    <dgm:pt modelId="{2A2A56B7-AAA1-4F42-B8D7-D44A3C19964D}" type="parTrans" cxnId="{B9CB4A32-4F24-43D2-B91E-CCFB986A1FE9}">
      <dgm:prSet/>
      <dgm:spPr/>
      <dgm:t>
        <a:bodyPr/>
        <a:lstStyle/>
        <a:p>
          <a:endParaRPr lang="en-US"/>
        </a:p>
      </dgm:t>
    </dgm:pt>
    <dgm:pt modelId="{F11457A1-1D32-40F5-9D8E-B90BFB8FC0E3}" type="sibTrans" cxnId="{B9CB4A32-4F24-43D2-B91E-CCFB986A1FE9}">
      <dgm:prSet/>
      <dgm:spPr/>
      <dgm:t>
        <a:bodyPr/>
        <a:lstStyle/>
        <a:p>
          <a:endParaRPr lang="en-US"/>
        </a:p>
      </dgm:t>
    </dgm:pt>
    <dgm:pt modelId="{E0EA41AC-37C5-47A0-B47D-D91E42956227}">
      <dgm:prSet custT="1"/>
      <dgm:spPr/>
      <dgm:t>
        <a:bodyPr/>
        <a:lstStyle/>
        <a:p>
          <a:r>
            <a:rPr lang="en-US" sz="1200" dirty="0"/>
            <a:t>Communications &amp; Policy Officer (0.5FTE)</a:t>
          </a:r>
        </a:p>
        <a:p>
          <a:r>
            <a:rPr lang="en-US" sz="1200" dirty="0"/>
            <a:t>Steve Brearton</a:t>
          </a:r>
        </a:p>
      </dgm:t>
    </dgm:pt>
    <dgm:pt modelId="{012C8E52-24E0-4BDE-93B6-941003736FFA}" type="parTrans" cxnId="{F8462FD2-A2EE-4731-8726-EEC5B676763E}">
      <dgm:prSet/>
      <dgm:spPr/>
      <dgm:t>
        <a:bodyPr/>
        <a:lstStyle/>
        <a:p>
          <a:endParaRPr lang="en-US"/>
        </a:p>
      </dgm:t>
    </dgm:pt>
    <dgm:pt modelId="{448B8C97-B74A-47CF-BF9D-D2BDEB819588}" type="sibTrans" cxnId="{F8462FD2-A2EE-4731-8726-EEC5B676763E}">
      <dgm:prSet/>
      <dgm:spPr/>
      <dgm:t>
        <a:bodyPr/>
        <a:lstStyle/>
        <a:p>
          <a:endParaRPr lang="en-US"/>
        </a:p>
      </dgm:t>
    </dgm:pt>
    <dgm:pt modelId="{8E2F8BAF-4BBC-4605-9A04-888529DEDBF2}">
      <dgm:prSet custT="1"/>
      <dgm:spPr/>
      <dgm:t>
        <a:bodyPr/>
        <a:lstStyle/>
        <a:p>
          <a:r>
            <a:rPr lang="en-US" sz="1200" dirty="0"/>
            <a:t>Grants &amp; Office Coordinator</a:t>
          </a:r>
        </a:p>
        <a:p>
          <a:r>
            <a:rPr lang="en-US" sz="1200" dirty="0"/>
            <a:t>Shanjitha Rajasingam</a:t>
          </a:r>
        </a:p>
      </dgm:t>
    </dgm:pt>
    <dgm:pt modelId="{E131E72D-FF7F-4E57-9282-F7823E77A94C}" type="parTrans" cxnId="{C9B813B1-07F6-4FDB-BB84-EE3C153E3525}">
      <dgm:prSet/>
      <dgm:spPr/>
      <dgm:t>
        <a:bodyPr/>
        <a:lstStyle/>
        <a:p>
          <a:endParaRPr lang="en-US"/>
        </a:p>
      </dgm:t>
    </dgm:pt>
    <dgm:pt modelId="{B5C4BA71-C6DA-4FCB-9568-C616D763BD6C}" type="sibTrans" cxnId="{C9B813B1-07F6-4FDB-BB84-EE3C153E3525}">
      <dgm:prSet/>
      <dgm:spPr/>
      <dgm:t>
        <a:bodyPr/>
        <a:lstStyle/>
        <a:p>
          <a:endParaRPr lang="en-US"/>
        </a:p>
      </dgm:t>
    </dgm:pt>
    <dgm:pt modelId="{990EC8B2-153A-4073-9FF9-D46B3C634D68}" type="pres">
      <dgm:prSet presAssocID="{988AD941-E819-4A6C-855D-19A28542DDF8}" presName="hierChild1" presStyleCnt="0">
        <dgm:presLayoutVars>
          <dgm:orgChart val="1"/>
          <dgm:chPref val="1"/>
          <dgm:dir/>
          <dgm:animOne val="branch"/>
          <dgm:animLvl val="lvl"/>
          <dgm:resizeHandles/>
        </dgm:presLayoutVars>
      </dgm:prSet>
      <dgm:spPr/>
    </dgm:pt>
    <dgm:pt modelId="{E05A2C29-175F-4991-8ABB-5CBB39D07E63}" type="pres">
      <dgm:prSet presAssocID="{74259841-6D45-4ABC-AAC7-EB052B77661C}" presName="hierRoot1" presStyleCnt="0">
        <dgm:presLayoutVars>
          <dgm:hierBranch val="init"/>
        </dgm:presLayoutVars>
      </dgm:prSet>
      <dgm:spPr/>
    </dgm:pt>
    <dgm:pt modelId="{2439F5FE-F8E8-411D-AF5F-A13D40FF5FD1}" type="pres">
      <dgm:prSet presAssocID="{74259841-6D45-4ABC-AAC7-EB052B77661C}" presName="rootComposite1" presStyleCnt="0"/>
      <dgm:spPr/>
    </dgm:pt>
    <dgm:pt modelId="{D9030777-381C-4F5F-A7DE-D6F2E0D7F5FD}" type="pres">
      <dgm:prSet presAssocID="{74259841-6D45-4ABC-AAC7-EB052B77661C}" presName="rootText1" presStyleLbl="node0" presStyleIdx="0" presStyleCnt="1" custScaleX="158022" custScaleY="136537">
        <dgm:presLayoutVars>
          <dgm:chPref val="3"/>
        </dgm:presLayoutVars>
      </dgm:prSet>
      <dgm:spPr/>
    </dgm:pt>
    <dgm:pt modelId="{A57C3A01-9703-497D-9808-0C79D828ED21}" type="pres">
      <dgm:prSet presAssocID="{74259841-6D45-4ABC-AAC7-EB052B77661C}" presName="rootConnector1" presStyleLbl="node1" presStyleIdx="0" presStyleCnt="0"/>
      <dgm:spPr/>
    </dgm:pt>
    <dgm:pt modelId="{01D96DDB-D632-4E15-BBD4-4CD66ED5AD18}" type="pres">
      <dgm:prSet presAssocID="{74259841-6D45-4ABC-AAC7-EB052B77661C}" presName="hierChild2" presStyleCnt="0"/>
      <dgm:spPr/>
    </dgm:pt>
    <dgm:pt modelId="{EFC9CB87-8DD5-4302-A8BC-BDA21F620E9F}" type="pres">
      <dgm:prSet presAssocID="{86815E41-99DE-4484-9951-51B4E0C3F13E}" presName="Name37" presStyleLbl="parChTrans1D2" presStyleIdx="0" presStyleCnt="3"/>
      <dgm:spPr/>
    </dgm:pt>
    <dgm:pt modelId="{C7A3C819-52C7-46A9-AA17-F1E54A8E906C}" type="pres">
      <dgm:prSet presAssocID="{5D2A50B5-13EA-4B52-880E-87A3997AC1FB}" presName="hierRoot2" presStyleCnt="0">
        <dgm:presLayoutVars>
          <dgm:hierBranch val="init"/>
        </dgm:presLayoutVars>
      </dgm:prSet>
      <dgm:spPr/>
    </dgm:pt>
    <dgm:pt modelId="{5F7E57B1-C5D9-4C21-8396-A6E1D0218411}" type="pres">
      <dgm:prSet presAssocID="{5D2A50B5-13EA-4B52-880E-87A3997AC1FB}" presName="rootComposite" presStyleCnt="0"/>
      <dgm:spPr/>
    </dgm:pt>
    <dgm:pt modelId="{DE7C4350-152E-4FB0-B091-CE8DECEA2135}" type="pres">
      <dgm:prSet presAssocID="{5D2A50B5-13EA-4B52-880E-87A3997AC1FB}" presName="rootText" presStyleLbl="node2" presStyleIdx="0" presStyleCnt="1" custScaleX="175068" custScaleY="131337">
        <dgm:presLayoutVars>
          <dgm:chPref val="3"/>
        </dgm:presLayoutVars>
      </dgm:prSet>
      <dgm:spPr/>
    </dgm:pt>
    <dgm:pt modelId="{214CF373-54AC-4816-BE27-9F44DB5548CC}" type="pres">
      <dgm:prSet presAssocID="{5D2A50B5-13EA-4B52-880E-87A3997AC1FB}" presName="rootConnector" presStyleLbl="node2" presStyleIdx="0" presStyleCnt="1"/>
      <dgm:spPr/>
    </dgm:pt>
    <dgm:pt modelId="{28B1C4BA-ED80-4312-B7E7-00669197C10F}" type="pres">
      <dgm:prSet presAssocID="{5D2A50B5-13EA-4B52-880E-87A3997AC1FB}" presName="hierChild4" presStyleCnt="0"/>
      <dgm:spPr/>
    </dgm:pt>
    <dgm:pt modelId="{64306354-658B-4581-AD51-10EC1F4F026A}" type="pres">
      <dgm:prSet presAssocID="{FCFF1C15-9983-492F-8DB8-6E30DB3BFADF}" presName="Name37" presStyleLbl="parChTrans1D3" presStyleIdx="0" presStyleCnt="4"/>
      <dgm:spPr/>
    </dgm:pt>
    <dgm:pt modelId="{29741C2A-1249-43C8-B482-4D213DBD74A6}" type="pres">
      <dgm:prSet presAssocID="{16FF322E-04F6-4577-8D24-47E943695FFA}" presName="hierRoot2" presStyleCnt="0">
        <dgm:presLayoutVars>
          <dgm:hierBranch val="init"/>
        </dgm:presLayoutVars>
      </dgm:prSet>
      <dgm:spPr/>
    </dgm:pt>
    <dgm:pt modelId="{8E185941-0B09-462B-8E89-B21B7D2DB5A0}" type="pres">
      <dgm:prSet presAssocID="{16FF322E-04F6-4577-8D24-47E943695FFA}" presName="rootComposite" presStyleCnt="0"/>
      <dgm:spPr/>
    </dgm:pt>
    <dgm:pt modelId="{11A0186C-BA10-4AB0-812C-94DB89208338}" type="pres">
      <dgm:prSet presAssocID="{16FF322E-04F6-4577-8D24-47E943695FFA}" presName="rootText" presStyleLbl="node3" presStyleIdx="0" presStyleCnt="4" custScaleX="157445" custScaleY="194265">
        <dgm:presLayoutVars>
          <dgm:chPref val="3"/>
        </dgm:presLayoutVars>
      </dgm:prSet>
      <dgm:spPr/>
    </dgm:pt>
    <dgm:pt modelId="{5BEB7AEE-E4E1-46AF-97CC-96276694B027}" type="pres">
      <dgm:prSet presAssocID="{16FF322E-04F6-4577-8D24-47E943695FFA}" presName="rootConnector" presStyleLbl="node3" presStyleIdx="0" presStyleCnt="4"/>
      <dgm:spPr/>
    </dgm:pt>
    <dgm:pt modelId="{CC734A79-049D-4415-8544-E5C42F0B5875}" type="pres">
      <dgm:prSet presAssocID="{16FF322E-04F6-4577-8D24-47E943695FFA}" presName="hierChild4" presStyleCnt="0"/>
      <dgm:spPr/>
    </dgm:pt>
    <dgm:pt modelId="{9EC09AD5-1CEA-451D-9267-1EC4E90EEBDA}" type="pres">
      <dgm:prSet presAssocID="{C744EFA3-C599-461B-849A-8CAD9390B4F9}" presName="Name37" presStyleLbl="parChTrans1D4" presStyleIdx="0" presStyleCnt="1"/>
      <dgm:spPr/>
    </dgm:pt>
    <dgm:pt modelId="{D0CA0F51-85F1-4E82-91AA-3FE5A2AC47C2}" type="pres">
      <dgm:prSet presAssocID="{3498ECCE-D6C5-4424-AA38-C0E7E9DDBF01}" presName="hierRoot2" presStyleCnt="0">
        <dgm:presLayoutVars>
          <dgm:hierBranch val="init"/>
        </dgm:presLayoutVars>
      </dgm:prSet>
      <dgm:spPr/>
    </dgm:pt>
    <dgm:pt modelId="{95C9B171-29B4-4382-ACD6-4692AD12B91D}" type="pres">
      <dgm:prSet presAssocID="{3498ECCE-D6C5-4424-AA38-C0E7E9DDBF01}" presName="rootComposite" presStyleCnt="0"/>
      <dgm:spPr/>
    </dgm:pt>
    <dgm:pt modelId="{75EF4545-C282-4E3D-AFFB-AC508F15DE99}" type="pres">
      <dgm:prSet presAssocID="{3498ECCE-D6C5-4424-AA38-C0E7E9DDBF01}" presName="rootText" presStyleLbl="node4" presStyleIdx="0" presStyleCnt="1" custScaleX="155461" custScaleY="185224" custLinFactNeighborY="113">
        <dgm:presLayoutVars>
          <dgm:chPref val="3"/>
        </dgm:presLayoutVars>
      </dgm:prSet>
      <dgm:spPr/>
    </dgm:pt>
    <dgm:pt modelId="{B97A3960-4D1C-4352-A410-A167F4DC4954}" type="pres">
      <dgm:prSet presAssocID="{3498ECCE-D6C5-4424-AA38-C0E7E9DDBF01}" presName="rootConnector" presStyleLbl="node4" presStyleIdx="0" presStyleCnt="1"/>
      <dgm:spPr/>
    </dgm:pt>
    <dgm:pt modelId="{1380457C-1C55-454A-851D-F4A08B8451A3}" type="pres">
      <dgm:prSet presAssocID="{3498ECCE-D6C5-4424-AA38-C0E7E9DDBF01}" presName="hierChild4" presStyleCnt="0"/>
      <dgm:spPr/>
    </dgm:pt>
    <dgm:pt modelId="{381C7489-E51C-4957-82B9-C3471594ED32}" type="pres">
      <dgm:prSet presAssocID="{3498ECCE-D6C5-4424-AA38-C0E7E9DDBF01}" presName="hierChild5" presStyleCnt="0"/>
      <dgm:spPr/>
    </dgm:pt>
    <dgm:pt modelId="{03F93494-8FC8-4E5D-8637-57F15E3092D5}" type="pres">
      <dgm:prSet presAssocID="{16FF322E-04F6-4577-8D24-47E943695FFA}" presName="hierChild5" presStyleCnt="0"/>
      <dgm:spPr/>
    </dgm:pt>
    <dgm:pt modelId="{6AEB1D0A-41CC-4884-8ABE-327D77215284}" type="pres">
      <dgm:prSet presAssocID="{2A2A56B7-AAA1-4F42-B8D7-D44A3C19964D}" presName="Name37" presStyleLbl="parChTrans1D3" presStyleIdx="1" presStyleCnt="4"/>
      <dgm:spPr/>
    </dgm:pt>
    <dgm:pt modelId="{6F4CB26D-A50C-499B-9981-3B8AF6872444}" type="pres">
      <dgm:prSet presAssocID="{97F9F243-ACCD-4DA6-882C-3FDBECA286ED}" presName="hierRoot2" presStyleCnt="0">
        <dgm:presLayoutVars>
          <dgm:hierBranch val="init"/>
        </dgm:presLayoutVars>
      </dgm:prSet>
      <dgm:spPr/>
    </dgm:pt>
    <dgm:pt modelId="{0A6DAC19-2D94-411C-9BB3-087F12D9AA05}" type="pres">
      <dgm:prSet presAssocID="{97F9F243-ACCD-4DA6-882C-3FDBECA286ED}" presName="rootComposite" presStyleCnt="0"/>
      <dgm:spPr/>
    </dgm:pt>
    <dgm:pt modelId="{B410395D-1FBA-4775-87B6-427DB3B33045}" type="pres">
      <dgm:prSet presAssocID="{97F9F243-ACCD-4DA6-882C-3FDBECA286ED}" presName="rootText" presStyleLbl="node3" presStyleIdx="1" presStyleCnt="4" custScaleX="141484" custScaleY="205295">
        <dgm:presLayoutVars>
          <dgm:chPref val="3"/>
        </dgm:presLayoutVars>
      </dgm:prSet>
      <dgm:spPr/>
    </dgm:pt>
    <dgm:pt modelId="{CFE89704-B87C-4468-AF2F-55F1F1E92F7F}" type="pres">
      <dgm:prSet presAssocID="{97F9F243-ACCD-4DA6-882C-3FDBECA286ED}" presName="rootConnector" presStyleLbl="node3" presStyleIdx="1" presStyleCnt="4"/>
      <dgm:spPr/>
    </dgm:pt>
    <dgm:pt modelId="{1C67BFB7-9A35-464A-86B6-709072FF393B}" type="pres">
      <dgm:prSet presAssocID="{97F9F243-ACCD-4DA6-882C-3FDBECA286ED}" presName="hierChild4" presStyleCnt="0"/>
      <dgm:spPr/>
    </dgm:pt>
    <dgm:pt modelId="{E0EC40D5-6E21-4E81-A43C-361990E2604F}" type="pres">
      <dgm:prSet presAssocID="{97F9F243-ACCD-4DA6-882C-3FDBECA286ED}" presName="hierChild5" presStyleCnt="0"/>
      <dgm:spPr/>
    </dgm:pt>
    <dgm:pt modelId="{5D2D7E45-CB4E-4F70-8141-A93BAC65687B}" type="pres">
      <dgm:prSet presAssocID="{012C8E52-24E0-4BDE-93B6-941003736FFA}" presName="Name37" presStyleLbl="parChTrans1D3" presStyleIdx="2" presStyleCnt="4"/>
      <dgm:spPr/>
    </dgm:pt>
    <dgm:pt modelId="{E9563961-33DE-4BC4-9FF0-EE89BDF3086F}" type="pres">
      <dgm:prSet presAssocID="{E0EA41AC-37C5-47A0-B47D-D91E42956227}" presName="hierRoot2" presStyleCnt="0">
        <dgm:presLayoutVars>
          <dgm:hierBranch val="init"/>
        </dgm:presLayoutVars>
      </dgm:prSet>
      <dgm:spPr/>
    </dgm:pt>
    <dgm:pt modelId="{381CE226-1CBB-4702-8A02-DD4C4C477DD5}" type="pres">
      <dgm:prSet presAssocID="{E0EA41AC-37C5-47A0-B47D-D91E42956227}" presName="rootComposite" presStyleCnt="0"/>
      <dgm:spPr/>
    </dgm:pt>
    <dgm:pt modelId="{A8371AE5-A29E-4C86-AD3A-81E316473959}" type="pres">
      <dgm:prSet presAssocID="{E0EA41AC-37C5-47A0-B47D-D91E42956227}" presName="rootText" presStyleLbl="node3" presStyleIdx="2" presStyleCnt="4" custScaleX="150390" custScaleY="212348">
        <dgm:presLayoutVars>
          <dgm:chPref val="3"/>
        </dgm:presLayoutVars>
      </dgm:prSet>
      <dgm:spPr/>
    </dgm:pt>
    <dgm:pt modelId="{CABC29D5-70A8-49A2-9451-9A55416FB23D}" type="pres">
      <dgm:prSet presAssocID="{E0EA41AC-37C5-47A0-B47D-D91E42956227}" presName="rootConnector" presStyleLbl="node3" presStyleIdx="2" presStyleCnt="4"/>
      <dgm:spPr/>
    </dgm:pt>
    <dgm:pt modelId="{6D5F157F-B823-4D72-B4C4-CACC2A237CD3}" type="pres">
      <dgm:prSet presAssocID="{E0EA41AC-37C5-47A0-B47D-D91E42956227}" presName="hierChild4" presStyleCnt="0"/>
      <dgm:spPr/>
    </dgm:pt>
    <dgm:pt modelId="{B30FF6B9-3A56-401B-B7B7-4498D7DC5C88}" type="pres">
      <dgm:prSet presAssocID="{E0EA41AC-37C5-47A0-B47D-D91E42956227}" presName="hierChild5" presStyleCnt="0"/>
      <dgm:spPr/>
    </dgm:pt>
    <dgm:pt modelId="{90616E8C-65EB-416F-98EE-C3C265550A46}" type="pres">
      <dgm:prSet presAssocID="{E131E72D-FF7F-4E57-9282-F7823E77A94C}" presName="Name37" presStyleLbl="parChTrans1D3" presStyleIdx="3" presStyleCnt="4"/>
      <dgm:spPr/>
    </dgm:pt>
    <dgm:pt modelId="{730CF592-41BA-4F9E-B846-8E5AB64D2486}" type="pres">
      <dgm:prSet presAssocID="{8E2F8BAF-4BBC-4605-9A04-888529DEDBF2}" presName="hierRoot2" presStyleCnt="0">
        <dgm:presLayoutVars>
          <dgm:hierBranch val="init"/>
        </dgm:presLayoutVars>
      </dgm:prSet>
      <dgm:spPr/>
    </dgm:pt>
    <dgm:pt modelId="{EB4A0B41-26E3-4252-B8B1-09A2373E903E}" type="pres">
      <dgm:prSet presAssocID="{8E2F8BAF-4BBC-4605-9A04-888529DEDBF2}" presName="rootComposite" presStyleCnt="0"/>
      <dgm:spPr/>
    </dgm:pt>
    <dgm:pt modelId="{23133E14-D39D-4C0F-B8E5-F0562491C146}" type="pres">
      <dgm:prSet presAssocID="{8E2F8BAF-4BBC-4605-9A04-888529DEDBF2}" presName="rootText" presStyleLbl="node3" presStyleIdx="3" presStyleCnt="4" custScaleX="191677" custScaleY="199649">
        <dgm:presLayoutVars>
          <dgm:chPref val="3"/>
        </dgm:presLayoutVars>
      </dgm:prSet>
      <dgm:spPr/>
    </dgm:pt>
    <dgm:pt modelId="{A8D80681-9F08-47CD-8E2B-8FA2E4EE8B39}" type="pres">
      <dgm:prSet presAssocID="{8E2F8BAF-4BBC-4605-9A04-888529DEDBF2}" presName="rootConnector" presStyleLbl="node3" presStyleIdx="3" presStyleCnt="4"/>
      <dgm:spPr/>
    </dgm:pt>
    <dgm:pt modelId="{2EB0DE1A-AA0D-4FED-B88D-5260BC627FFD}" type="pres">
      <dgm:prSet presAssocID="{8E2F8BAF-4BBC-4605-9A04-888529DEDBF2}" presName="hierChild4" presStyleCnt="0"/>
      <dgm:spPr/>
    </dgm:pt>
    <dgm:pt modelId="{1C108E3E-5F9D-49FB-B0A7-CCDA6D1A3A6E}" type="pres">
      <dgm:prSet presAssocID="{8E2F8BAF-4BBC-4605-9A04-888529DEDBF2}" presName="hierChild5" presStyleCnt="0"/>
      <dgm:spPr/>
    </dgm:pt>
    <dgm:pt modelId="{2F30151A-318B-4A21-9E3C-4AA48006BCFA}" type="pres">
      <dgm:prSet presAssocID="{5D2A50B5-13EA-4B52-880E-87A3997AC1FB}" presName="hierChild5" presStyleCnt="0"/>
      <dgm:spPr/>
    </dgm:pt>
    <dgm:pt modelId="{8524C5F0-7933-4C16-8CDF-39DE490A8664}" type="pres">
      <dgm:prSet presAssocID="{74259841-6D45-4ABC-AAC7-EB052B77661C}" presName="hierChild3" presStyleCnt="0"/>
      <dgm:spPr/>
    </dgm:pt>
    <dgm:pt modelId="{0D040FCA-F9C7-4815-AB2E-FD6F72275389}" type="pres">
      <dgm:prSet presAssocID="{BBD11C4D-590D-4CFC-B85F-4319E69A6FE7}" presName="Name111" presStyleLbl="parChTrans1D2" presStyleIdx="1" presStyleCnt="3"/>
      <dgm:spPr/>
    </dgm:pt>
    <dgm:pt modelId="{4A66AF62-103C-4244-974D-3A04231D3FF3}" type="pres">
      <dgm:prSet presAssocID="{F7ABEBFB-F267-4DFC-A83B-599CC3999BA8}" presName="hierRoot3" presStyleCnt="0">
        <dgm:presLayoutVars>
          <dgm:hierBranch val="init"/>
        </dgm:presLayoutVars>
      </dgm:prSet>
      <dgm:spPr/>
    </dgm:pt>
    <dgm:pt modelId="{A745783B-DCAA-4C00-B5C0-833FDA141EDA}" type="pres">
      <dgm:prSet presAssocID="{F7ABEBFB-F267-4DFC-A83B-599CC3999BA8}" presName="rootComposite3" presStyleCnt="0"/>
      <dgm:spPr/>
    </dgm:pt>
    <dgm:pt modelId="{A2EAAB71-E869-404B-9078-B58BE7E91CD0}" type="pres">
      <dgm:prSet presAssocID="{F7ABEBFB-F267-4DFC-A83B-599CC3999BA8}" presName="rootText3" presStyleLbl="asst1" presStyleIdx="0" presStyleCnt="2" custScaleX="173994" custScaleY="169804" custLinFactNeighborX="60500" custLinFactNeighborY="3755">
        <dgm:presLayoutVars>
          <dgm:chPref val="3"/>
        </dgm:presLayoutVars>
      </dgm:prSet>
      <dgm:spPr/>
    </dgm:pt>
    <dgm:pt modelId="{4CDC18D5-F408-4165-9F2E-C798512BF319}" type="pres">
      <dgm:prSet presAssocID="{F7ABEBFB-F267-4DFC-A83B-599CC3999BA8}" presName="rootConnector3" presStyleLbl="asst1" presStyleIdx="0" presStyleCnt="2"/>
      <dgm:spPr/>
    </dgm:pt>
    <dgm:pt modelId="{E5FA1D38-62EC-4536-B5B9-C969BA53FDAE}" type="pres">
      <dgm:prSet presAssocID="{F7ABEBFB-F267-4DFC-A83B-599CC3999BA8}" presName="hierChild6" presStyleCnt="0"/>
      <dgm:spPr/>
    </dgm:pt>
    <dgm:pt modelId="{4EF941CC-0681-4F9B-AA7C-850CD6A027D3}" type="pres">
      <dgm:prSet presAssocID="{F7ABEBFB-F267-4DFC-A83B-599CC3999BA8}" presName="hierChild7" presStyleCnt="0"/>
      <dgm:spPr/>
    </dgm:pt>
    <dgm:pt modelId="{D4F98E19-F50D-44A9-A1D6-7E5DE21AE2DB}" type="pres">
      <dgm:prSet presAssocID="{D91F2BF9-89F1-42D7-959C-F898FD152B8D}" presName="Name111" presStyleLbl="parChTrans1D2" presStyleIdx="2" presStyleCnt="3"/>
      <dgm:spPr/>
    </dgm:pt>
    <dgm:pt modelId="{9C120778-1CC6-4604-AE02-F7C71B3A3CB7}" type="pres">
      <dgm:prSet presAssocID="{F798C1FC-1236-4058-AFEA-731FEEDB317C}" presName="hierRoot3" presStyleCnt="0">
        <dgm:presLayoutVars>
          <dgm:hierBranch val="init"/>
        </dgm:presLayoutVars>
      </dgm:prSet>
      <dgm:spPr/>
    </dgm:pt>
    <dgm:pt modelId="{629D96E4-D94A-4E42-ADA8-954C7237CB1B}" type="pres">
      <dgm:prSet presAssocID="{F798C1FC-1236-4058-AFEA-731FEEDB317C}" presName="rootComposite3" presStyleCnt="0"/>
      <dgm:spPr/>
    </dgm:pt>
    <dgm:pt modelId="{B1EF943F-2382-44FB-9066-3803BC2BC03B}" type="pres">
      <dgm:prSet presAssocID="{F798C1FC-1236-4058-AFEA-731FEEDB317C}" presName="rootText3" presStyleLbl="asst1" presStyleIdx="1" presStyleCnt="2" custScaleX="185800" custScaleY="180072" custLinFactNeighborX="54446" custLinFactNeighborY="5007">
        <dgm:presLayoutVars>
          <dgm:chPref val="3"/>
        </dgm:presLayoutVars>
      </dgm:prSet>
      <dgm:spPr/>
    </dgm:pt>
    <dgm:pt modelId="{8FDFCF0A-0C2F-4673-BE13-B5EA7404ABDF}" type="pres">
      <dgm:prSet presAssocID="{F798C1FC-1236-4058-AFEA-731FEEDB317C}" presName="rootConnector3" presStyleLbl="asst1" presStyleIdx="1" presStyleCnt="2"/>
      <dgm:spPr/>
    </dgm:pt>
    <dgm:pt modelId="{1353F053-A092-4C83-9863-901DD985674C}" type="pres">
      <dgm:prSet presAssocID="{F798C1FC-1236-4058-AFEA-731FEEDB317C}" presName="hierChild6" presStyleCnt="0"/>
      <dgm:spPr/>
    </dgm:pt>
    <dgm:pt modelId="{7842AAB6-5369-4DB9-AEB5-A846C1FC498E}" type="pres">
      <dgm:prSet presAssocID="{F798C1FC-1236-4058-AFEA-731FEEDB317C}" presName="hierChild7" presStyleCnt="0"/>
      <dgm:spPr/>
    </dgm:pt>
  </dgm:ptLst>
  <dgm:cxnLst>
    <dgm:cxn modelId="{56B7B90A-BF91-4599-B6B0-5422E63A817A}" type="presOf" srcId="{BBD11C4D-590D-4CFC-B85F-4319E69A6FE7}" destId="{0D040FCA-F9C7-4815-AB2E-FD6F72275389}" srcOrd="0" destOrd="0" presId="urn:microsoft.com/office/officeart/2005/8/layout/orgChart1"/>
    <dgm:cxn modelId="{9641990F-F357-4533-822F-7169BEFCEB02}" srcId="{74259841-6D45-4ABC-AAC7-EB052B77661C}" destId="{F798C1FC-1236-4058-AFEA-731FEEDB317C}" srcOrd="1" destOrd="0" parTransId="{D91F2BF9-89F1-42D7-959C-F898FD152B8D}" sibTransId="{7B491594-821F-4D31-A8BD-A69BCED84B75}"/>
    <dgm:cxn modelId="{EBF97D16-C608-4D21-990A-BEBA2DD853C9}" type="presOf" srcId="{C744EFA3-C599-461B-849A-8CAD9390B4F9}" destId="{9EC09AD5-1CEA-451D-9267-1EC4E90EEBDA}" srcOrd="0" destOrd="0" presId="urn:microsoft.com/office/officeart/2005/8/layout/orgChart1"/>
    <dgm:cxn modelId="{50760419-E229-4346-B7CC-1D313BD84E7E}" type="presOf" srcId="{74259841-6D45-4ABC-AAC7-EB052B77661C}" destId="{A57C3A01-9703-497D-9808-0C79D828ED21}" srcOrd="1" destOrd="0" presId="urn:microsoft.com/office/officeart/2005/8/layout/orgChart1"/>
    <dgm:cxn modelId="{F0DEE91E-05FF-48C3-B884-EAA6862AEE0E}" type="presOf" srcId="{012C8E52-24E0-4BDE-93B6-941003736FFA}" destId="{5D2D7E45-CB4E-4F70-8141-A93BAC65687B}" srcOrd="0" destOrd="0" presId="urn:microsoft.com/office/officeart/2005/8/layout/orgChart1"/>
    <dgm:cxn modelId="{B9CB4A32-4F24-43D2-B91E-CCFB986A1FE9}" srcId="{5D2A50B5-13EA-4B52-880E-87A3997AC1FB}" destId="{97F9F243-ACCD-4DA6-882C-3FDBECA286ED}" srcOrd="1" destOrd="0" parTransId="{2A2A56B7-AAA1-4F42-B8D7-D44A3C19964D}" sibTransId="{F11457A1-1D32-40F5-9D8E-B90BFB8FC0E3}"/>
    <dgm:cxn modelId="{513A3F3D-AF81-4A08-965E-A8106D63B87B}" type="presOf" srcId="{8E2F8BAF-4BBC-4605-9A04-888529DEDBF2}" destId="{23133E14-D39D-4C0F-B8E5-F0562491C146}" srcOrd="0" destOrd="0" presId="urn:microsoft.com/office/officeart/2005/8/layout/orgChart1"/>
    <dgm:cxn modelId="{D67F6B5F-CA13-4E43-BE29-E6A0030AD217}" type="presOf" srcId="{2A2A56B7-AAA1-4F42-B8D7-D44A3C19964D}" destId="{6AEB1D0A-41CC-4884-8ABE-327D77215284}" srcOrd="0" destOrd="0" presId="urn:microsoft.com/office/officeart/2005/8/layout/orgChart1"/>
    <dgm:cxn modelId="{700ED060-5F58-48EB-871E-B5E21583A361}" type="presOf" srcId="{D91F2BF9-89F1-42D7-959C-F898FD152B8D}" destId="{D4F98E19-F50D-44A9-A1D6-7E5DE21AE2DB}" srcOrd="0" destOrd="0" presId="urn:microsoft.com/office/officeart/2005/8/layout/orgChart1"/>
    <dgm:cxn modelId="{6009F163-7DEF-4CF0-AFBC-A76418DA4A98}" type="presOf" srcId="{5D2A50B5-13EA-4B52-880E-87A3997AC1FB}" destId="{214CF373-54AC-4816-BE27-9F44DB5548CC}" srcOrd="1" destOrd="0" presId="urn:microsoft.com/office/officeart/2005/8/layout/orgChart1"/>
    <dgm:cxn modelId="{77B46046-5523-41CD-8439-057268B12825}" type="presOf" srcId="{3498ECCE-D6C5-4424-AA38-C0E7E9DDBF01}" destId="{B97A3960-4D1C-4352-A410-A167F4DC4954}" srcOrd="1" destOrd="0" presId="urn:microsoft.com/office/officeart/2005/8/layout/orgChart1"/>
    <dgm:cxn modelId="{61FCC766-106D-4695-B074-C2291828F11F}" srcId="{74259841-6D45-4ABC-AAC7-EB052B77661C}" destId="{F7ABEBFB-F267-4DFC-A83B-599CC3999BA8}" srcOrd="0" destOrd="0" parTransId="{BBD11C4D-590D-4CFC-B85F-4319E69A6FE7}" sibTransId="{FBA26C80-919D-4AB4-9F45-7A6E5A3C257A}"/>
    <dgm:cxn modelId="{975FE548-2D23-40C1-9623-3933A0361B94}" type="presOf" srcId="{F7ABEBFB-F267-4DFC-A83B-599CC3999BA8}" destId="{A2EAAB71-E869-404B-9078-B58BE7E91CD0}" srcOrd="0" destOrd="0" presId="urn:microsoft.com/office/officeart/2005/8/layout/orgChart1"/>
    <dgm:cxn modelId="{10EDC84C-C086-47D9-BCF4-D009DCBEF2F0}" srcId="{5D2A50B5-13EA-4B52-880E-87A3997AC1FB}" destId="{16FF322E-04F6-4577-8D24-47E943695FFA}" srcOrd="0" destOrd="0" parTransId="{FCFF1C15-9983-492F-8DB8-6E30DB3BFADF}" sibTransId="{2290F64D-165F-4B55-BA94-F33CD2105C41}"/>
    <dgm:cxn modelId="{09B5F155-5C55-4441-BE10-8391742C35B6}" type="presOf" srcId="{E0EA41AC-37C5-47A0-B47D-D91E42956227}" destId="{A8371AE5-A29E-4C86-AD3A-81E316473959}" srcOrd="0" destOrd="0" presId="urn:microsoft.com/office/officeart/2005/8/layout/orgChart1"/>
    <dgm:cxn modelId="{BB41D558-F18B-4B1D-B9C4-EA0381F939DA}" type="presOf" srcId="{F7ABEBFB-F267-4DFC-A83B-599CC3999BA8}" destId="{4CDC18D5-F408-4165-9F2E-C798512BF319}" srcOrd="1" destOrd="0" presId="urn:microsoft.com/office/officeart/2005/8/layout/orgChart1"/>
    <dgm:cxn modelId="{FEC4EA58-270C-4E96-8AFF-D38C84E4DCBA}" type="presOf" srcId="{97F9F243-ACCD-4DA6-882C-3FDBECA286ED}" destId="{B410395D-1FBA-4775-87B6-427DB3B33045}" srcOrd="0" destOrd="0" presId="urn:microsoft.com/office/officeart/2005/8/layout/orgChart1"/>
    <dgm:cxn modelId="{FAEDBD59-2A8E-444F-852A-4448889856A6}" type="presOf" srcId="{E131E72D-FF7F-4E57-9282-F7823E77A94C}" destId="{90616E8C-65EB-416F-98EE-C3C265550A46}" srcOrd="0" destOrd="0" presId="urn:microsoft.com/office/officeart/2005/8/layout/orgChart1"/>
    <dgm:cxn modelId="{9EF6DA59-0B2F-4FC3-880C-3FD7C7614AA9}" type="presOf" srcId="{F798C1FC-1236-4058-AFEA-731FEEDB317C}" destId="{8FDFCF0A-0C2F-4673-BE13-B5EA7404ABDF}" srcOrd="1" destOrd="0" presId="urn:microsoft.com/office/officeart/2005/8/layout/orgChart1"/>
    <dgm:cxn modelId="{455B3D7E-86B2-4617-B0BF-C82E3B3E805B}" type="presOf" srcId="{988AD941-E819-4A6C-855D-19A28542DDF8}" destId="{990EC8B2-153A-4073-9FF9-D46B3C634D68}" srcOrd="0" destOrd="0" presId="urn:microsoft.com/office/officeart/2005/8/layout/orgChart1"/>
    <dgm:cxn modelId="{E52E4986-7B95-4863-B149-4A801160A2DE}" type="presOf" srcId="{16FF322E-04F6-4577-8D24-47E943695FFA}" destId="{5BEB7AEE-E4E1-46AF-97CC-96276694B027}" srcOrd="1" destOrd="0" presId="urn:microsoft.com/office/officeart/2005/8/layout/orgChart1"/>
    <dgm:cxn modelId="{14B7C486-E388-4D62-A1F1-294B3773B84F}" type="presOf" srcId="{97F9F243-ACCD-4DA6-882C-3FDBECA286ED}" destId="{CFE89704-B87C-4468-AF2F-55F1F1E92F7F}" srcOrd="1" destOrd="0" presId="urn:microsoft.com/office/officeart/2005/8/layout/orgChart1"/>
    <dgm:cxn modelId="{2AF81A8B-D8C6-46A4-8E8A-03016B22221F}" type="presOf" srcId="{3498ECCE-D6C5-4424-AA38-C0E7E9DDBF01}" destId="{75EF4545-C282-4E3D-AFFB-AC508F15DE99}" srcOrd="0" destOrd="0" presId="urn:microsoft.com/office/officeart/2005/8/layout/orgChart1"/>
    <dgm:cxn modelId="{7F683BA5-F512-460E-89E9-E02085BFC748}" type="presOf" srcId="{86815E41-99DE-4484-9951-51B4E0C3F13E}" destId="{EFC9CB87-8DD5-4302-A8BC-BDA21F620E9F}" srcOrd="0" destOrd="0" presId="urn:microsoft.com/office/officeart/2005/8/layout/orgChart1"/>
    <dgm:cxn modelId="{878DDAAA-A4B9-45E8-A790-3AE8B86E6DDD}" type="presOf" srcId="{E0EA41AC-37C5-47A0-B47D-D91E42956227}" destId="{CABC29D5-70A8-49A2-9451-9A55416FB23D}" srcOrd="1" destOrd="0" presId="urn:microsoft.com/office/officeart/2005/8/layout/orgChart1"/>
    <dgm:cxn modelId="{25ADA9AD-0259-4067-833A-F041BE02BB6F}" type="presOf" srcId="{FCFF1C15-9983-492F-8DB8-6E30DB3BFADF}" destId="{64306354-658B-4581-AD51-10EC1F4F026A}" srcOrd="0" destOrd="0" presId="urn:microsoft.com/office/officeart/2005/8/layout/orgChart1"/>
    <dgm:cxn modelId="{C9B813B1-07F6-4FDB-BB84-EE3C153E3525}" srcId="{5D2A50B5-13EA-4B52-880E-87A3997AC1FB}" destId="{8E2F8BAF-4BBC-4605-9A04-888529DEDBF2}" srcOrd="3" destOrd="0" parTransId="{E131E72D-FF7F-4E57-9282-F7823E77A94C}" sibTransId="{B5C4BA71-C6DA-4FCB-9568-C616D763BD6C}"/>
    <dgm:cxn modelId="{873641B5-9945-41A7-A845-52E532D30CD7}" type="presOf" srcId="{8E2F8BAF-4BBC-4605-9A04-888529DEDBF2}" destId="{A8D80681-9F08-47CD-8E2B-8FA2E4EE8B39}" srcOrd="1" destOrd="0" presId="urn:microsoft.com/office/officeart/2005/8/layout/orgChart1"/>
    <dgm:cxn modelId="{41C769B5-BBEB-4208-9715-388D316918A9}" type="presOf" srcId="{16FF322E-04F6-4577-8D24-47E943695FFA}" destId="{11A0186C-BA10-4AB0-812C-94DB89208338}" srcOrd="0" destOrd="0" presId="urn:microsoft.com/office/officeart/2005/8/layout/orgChart1"/>
    <dgm:cxn modelId="{66B426B6-AED3-4C07-AB5F-90CBCE79C967}" type="presOf" srcId="{74259841-6D45-4ABC-AAC7-EB052B77661C}" destId="{D9030777-381C-4F5F-A7DE-D6F2E0D7F5FD}" srcOrd="0" destOrd="0" presId="urn:microsoft.com/office/officeart/2005/8/layout/orgChart1"/>
    <dgm:cxn modelId="{E7223ECD-D382-437A-89AF-2E0573C6764A}" type="presOf" srcId="{F798C1FC-1236-4058-AFEA-731FEEDB317C}" destId="{B1EF943F-2382-44FB-9066-3803BC2BC03B}" srcOrd="0" destOrd="0" presId="urn:microsoft.com/office/officeart/2005/8/layout/orgChart1"/>
    <dgm:cxn modelId="{F00573D1-3D97-465E-8DB9-11A1BE9CD722}" srcId="{988AD941-E819-4A6C-855D-19A28542DDF8}" destId="{74259841-6D45-4ABC-AAC7-EB052B77661C}" srcOrd="0" destOrd="0" parTransId="{5E5C5DAC-4485-43EC-B114-F02A09716E1B}" sibTransId="{E93A60F9-2F6D-44FE-9E65-282BD4250DFD}"/>
    <dgm:cxn modelId="{F8462FD2-A2EE-4731-8726-EEC5B676763E}" srcId="{5D2A50B5-13EA-4B52-880E-87A3997AC1FB}" destId="{E0EA41AC-37C5-47A0-B47D-D91E42956227}" srcOrd="2" destOrd="0" parTransId="{012C8E52-24E0-4BDE-93B6-941003736FFA}" sibTransId="{448B8C97-B74A-47CF-BF9D-D2BDEB819588}"/>
    <dgm:cxn modelId="{2F5FBDD5-A62C-4C83-899F-FD1C716A5A5F}" srcId="{16FF322E-04F6-4577-8D24-47E943695FFA}" destId="{3498ECCE-D6C5-4424-AA38-C0E7E9DDBF01}" srcOrd="0" destOrd="0" parTransId="{C744EFA3-C599-461B-849A-8CAD9390B4F9}" sibTransId="{752B80F6-797E-42C6-99EE-A4B2071F1257}"/>
    <dgm:cxn modelId="{3984D7D9-E47E-49F2-9B75-E1405420CD7D}" srcId="{74259841-6D45-4ABC-AAC7-EB052B77661C}" destId="{5D2A50B5-13EA-4B52-880E-87A3997AC1FB}" srcOrd="2" destOrd="0" parTransId="{86815E41-99DE-4484-9951-51B4E0C3F13E}" sibTransId="{67FEDBC2-81EB-433D-9A4C-FA5195689DAB}"/>
    <dgm:cxn modelId="{252B0FFB-5760-4352-9A0D-B4631AAAF848}" type="presOf" srcId="{5D2A50B5-13EA-4B52-880E-87A3997AC1FB}" destId="{DE7C4350-152E-4FB0-B091-CE8DECEA2135}" srcOrd="0" destOrd="0" presId="urn:microsoft.com/office/officeart/2005/8/layout/orgChart1"/>
    <dgm:cxn modelId="{0552390A-A15F-40DF-8A66-7A040AD01ABD}" type="presParOf" srcId="{990EC8B2-153A-4073-9FF9-D46B3C634D68}" destId="{E05A2C29-175F-4991-8ABB-5CBB39D07E63}" srcOrd="0" destOrd="0" presId="urn:microsoft.com/office/officeart/2005/8/layout/orgChart1"/>
    <dgm:cxn modelId="{52AAE2FB-E8B9-438F-A3B5-F95921E8B5FC}" type="presParOf" srcId="{E05A2C29-175F-4991-8ABB-5CBB39D07E63}" destId="{2439F5FE-F8E8-411D-AF5F-A13D40FF5FD1}" srcOrd="0" destOrd="0" presId="urn:microsoft.com/office/officeart/2005/8/layout/orgChart1"/>
    <dgm:cxn modelId="{EB3B993B-941E-4F75-AEC8-2B6887588344}" type="presParOf" srcId="{2439F5FE-F8E8-411D-AF5F-A13D40FF5FD1}" destId="{D9030777-381C-4F5F-A7DE-D6F2E0D7F5FD}" srcOrd="0" destOrd="0" presId="urn:microsoft.com/office/officeart/2005/8/layout/orgChart1"/>
    <dgm:cxn modelId="{85DB6DAF-0E79-4CF6-B74B-352D218807B7}" type="presParOf" srcId="{2439F5FE-F8E8-411D-AF5F-A13D40FF5FD1}" destId="{A57C3A01-9703-497D-9808-0C79D828ED21}" srcOrd="1" destOrd="0" presId="urn:microsoft.com/office/officeart/2005/8/layout/orgChart1"/>
    <dgm:cxn modelId="{9DC0FBFF-0D6E-43AF-A321-08CADCC4F274}" type="presParOf" srcId="{E05A2C29-175F-4991-8ABB-5CBB39D07E63}" destId="{01D96DDB-D632-4E15-BBD4-4CD66ED5AD18}" srcOrd="1" destOrd="0" presId="urn:microsoft.com/office/officeart/2005/8/layout/orgChart1"/>
    <dgm:cxn modelId="{7B1ADCEE-6D14-4815-B654-0013B2808449}" type="presParOf" srcId="{01D96DDB-D632-4E15-BBD4-4CD66ED5AD18}" destId="{EFC9CB87-8DD5-4302-A8BC-BDA21F620E9F}" srcOrd="0" destOrd="0" presId="urn:microsoft.com/office/officeart/2005/8/layout/orgChart1"/>
    <dgm:cxn modelId="{1CCEDA2C-43F8-433F-B5CB-9B828372D291}" type="presParOf" srcId="{01D96DDB-D632-4E15-BBD4-4CD66ED5AD18}" destId="{C7A3C819-52C7-46A9-AA17-F1E54A8E906C}" srcOrd="1" destOrd="0" presId="urn:microsoft.com/office/officeart/2005/8/layout/orgChart1"/>
    <dgm:cxn modelId="{E9A75FD4-EC98-4DCF-83DE-2267BA9F83DD}" type="presParOf" srcId="{C7A3C819-52C7-46A9-AA17-F1E54A8E906C}" destId="{5F7E57B1-C5D9-4C21-8396-A6E1D0218411}" srcOrd="0" destOrd="0" presId="urn:microsoft.com/office/officeart/2005/8/layout/orgChart1"/>
    <dgm:cxn modelId="{3C428602-7388-4E64-9BB9-FF76E930B051}" type="presParOf" srcId="{5F7E57B1-C5D9-4C21-8396-A6E1D0218411}" destId="{DE7C4350-152E-4FB0-B091-CE8DECEA2135}" srcOrd="0" destOrd="0" presId="urn:microsoft.com/office/officeart/2005/8/layout/orgChart1"/>
    <dgm:cxn modelId="{79B0EC20-AFB2-4549-B562-F84AE6B808CE}" type="presParOf" srcId="{5F7E57B1-C5D9-4C21-8396-A6E1D0218411}" destId="{214CF373-54AC-4816-BE27-9F44DB5548CC}" srcOrd="1" destOrd="0" presId="urn:microsoft.com/office/officeart/2005/8/layout/orgChart1"/>
    <dgm:cxn modelId="{5D146E36-69F0-4735-B5C1-DA59766AF680}" type="presParOf" srcId="{C7A3C819-52C7-46A9-AA17-F1E54A8E906C}" destId="{28B1C4BA-ED80-4312-B7E7-00669197C10F}" srcOrd="1" destOrd="0" presId="urn:microsoft.com/office/officeart/2005/8/layout/orgChart1"/>
    <dgm:cxn modelId="{48266CAF-E56F-46C1-AA9F-5589A523B251}" type="presParOf" srcId="{28B1C4BA-ED80-4312-B7E7-00669197C10F}" destId="{64306354-658B-4581-AD51-10EC1F4F026A}" srcOrd="0" destOrd="0" presId="urn:microsoft.com/office/officeart/2005/8/layout/orgChart1"/>
    <dgm:cxn modelId="{BE5CADA6-786F-4B1C-AB5F-76EA1337037E}" type="presParOf" srcId="{28B1C4BA-ED80-4312-B7E7-00669197C10F}" destId="{29741C2A-1249-43C8-B482-4D213DBD74A6}" srcOrd="1" destOrd="0" presId="urn:microsoft.com/office/officeart/2005/8/layout/orgChart1"/>
    <dgm:cxn modelId="{FD022F60-7E3F-40E4-A15A-0720EA46FD67}" type="presParOf" srcId="{29741C2A-1249-43C8-B482-4D213DBD74A6}" destId="{8E185941-0B09-462B-8E89-B21B7D2DB5A0}" srcOrd="0" destOrd="0" presId="urn:microsoft.com/office/officeart/2005/8/layout/orgChart1"/>
    <dgm:cxn modelId="{E94AF017-40F3-452D-AD52-52188D1FBBA7}" type="presParOf" srcId="{8E185941-0B09-462B-8E89-B21B7D2DB5A0}" destId="{11A0186C-BA10-4AB0-812C-94DB89208338}" srcOrd="0" destOrd="0" presId="urn:microsoft.com/office/officeart/2005/8/layout/orgChart1"/>
    <dgm:cxn modelId="{5779DB36-B61C-4CE9-B22A-D9F060252810}" type="presParOf" srcId="{8E185941-0B09-462B-8E89-B21B7D2DB5A0}" destId="{5BEB7AEE-E4E1-46AF-97CC-96276694B027}" srcOrd="1" destOrd="0" presId="urn:microsoft.com/office/officeart/2005/8/layout/orgChart1"/>
    <dgm:cxn modelId="{9C8F1AF7-865C-4EE7-8249-D78A9FB42D03}" type="presParOf" srcId="{29741C2A-1249-43C8-B482-4D213DBD74A6}" destId="{CC734A79-049D-4415-8544-E5C42F0B5875}" srcOrd="1" destOrd="0" presId="urn:microsoft.com/office/officeart/2005/8/layout/orgChart1"/>
    <dgm:cxn modelId="{7E09C304-C892-4C2F-9A02-219AD61AA341}" type="presParOf" srcId="{CC734A79-049D-4415-8544-E5C42F0B5875}" destId="{9EC09AD5-1CEA-451D-9267-1EC4E90EEBDA}" srcOrd="0" destOrd="0" presId="urn:microsoft.com/office/officeart/2005/8/layout/orgChart1"/>
    <dgm:cxn modelId="{AEBF7CC1-895D-4FE0-B3ED-CC42BCBC6BB3}" type="presParOf" srcId="{CC734A79-049D-4415-8544-E5C42F0B5875}" destId="{D0CA0F51-85F1-4E82-91AA-3FE5A2AC47C2}" srcOrd="1" destOrd="0" presId="urn:microsoft.com/office/officeart/2005/8/layout/orgChart1"/>
    <dgm:cxn modelId="{E74AE5F9-E54B-49B4-8A99-2621129A04E3}" type="presParOf" srcId="{D0CA0F51-85F1-4E82-91AA-3FE5A2AC47C2}" destId="{95C9B171-29B4-4382-ACD6-4692AD12B91D}" srcOrd="0" destOrd="0" presId="urn:microsoft.com/office/officeart/2005/8/layout/orgChart1"/>
    <dgm:cxn modelId="{7FF81B0F-5F65-4FD6-921F-24AA6B549161}" type="presParOf" srcId="{95C9B171-29B4-4382-ACD6-4692AD12B91D}" destId="{75EF4545-C282-4E3D-AFFB-AC508F15DE99}" srcOrd="0" destOrd="0" presId="urn:microsoft.com/office/officeart/2005/8/layout/orgChart1"/>
    <dgm:cxn modelId="{369895B5-4E26-4769-A527-A5F7B7D8BF69}" type="presParOf" srcId="{95C9B171-29B4-4382-ACD6-4692AD12B91D}" destId="{B97A3960-4D1C-4352-A410-A167F4DC4954}" srcOrd="1" destOrd="0" presId="urn:microsoft.com/office/officeart/2005/8/layout/orgChart1"/>
    <dgm:cxn modelId="{3E5B74EB-C608-4AEA-9E9C-5C4BD8822E4C}" type="presParOf" srcId="{D0CA0F51-85F1-4E82-91AA-3FE5A2AC47C2}" destId="{1380457C-1C55-454A-851D-F4A08B8451A3}" srcOrd="1" destOrd="0" presId="urn:microsoft.com/office/officeart/2005/8/layout/orgChart1"/>
    <dgm:cxn modelId="{C815F73E-CD45-4CED-A3E8-359FD5A2B0BE}" type="presParOf" srcId="{D0CA0F51-85F1-4E82-91AA-3FE5A2AC47C2}" destId="{381C7489-E51C-4957-82B9-C3471594ED32}" srcOrd="2" destOrd="0" presId="urn:microsoft.com/office/officeart/2005/8/layout/orgChart1"/>
    <dgm:cxn modelId="{758FA9D5-9A45-4FE2-A014-C0DEF14071CD}" type="presParOf" srcId="{29741C2A-1249-43C8-B482-4D213DBD74A6}" destId="{03F93494-8FC8-4E5D-8637-57F15E3092D5}" srcOrd="2" destOrd="0" presId="urn:microsoft.com/office/officeart/2005/8/layout/orgChart1"/>
    <dgm:cxn modelId="{5E6C1C2A-4DA3-46DF-87BF-BBEDF1180059}" type="presParOf" srcId="{28B1C4BA-ED80-4312-B7E7-00669197C10F}" destId="{6AEB1D0A-41CC-4884-8ABE-327D77215284}" srcOrd="2" destOrd="0" presId="urn:microsoft.com/office/officeart/2005/8/layout/orgChart1"/>
    <dgm:cxn modelId="{2B97A467-9768-4668-B8F3-37984DEA81AF}" type="presParOf" srcId="{28B1C4BA-ED80-4312-B7E7-00669197C10F}" destId="{6F4CB26D-A50C-499B-9981-3B8AF6872444}" srcOrd="3" destOrd="0" presId="urn:microsoft.com/office/officeart/2005/8/layout/orgChart1"/>
    <dgm:cxn modelId="{58F5CB1A-9704-413A-8F4F-69D5E100DB21}" type="presParOf" srcId="{6F4CB26D-A50C-499B-9981-3B8AF6872444}" destId="{0A6DAC19-2D94-411C-9BB3-087F12D9AA05}" srcOrd="0" destOrd="0" presId="urn:microsoft.com/office/officeart/2005/8/layout/orgChart1"/>
    <dgm:cxn modelId="{1710DBDB-C662-4F9D-8BB2-FE887833CE38}" type="presParOf" srcId="{0A6DAC19-2D94-411C-9BB3-087F12D9AA05}" destId="{B410395D-1FBA-4775-87B6-427DB3B33045}" srcOrd="0" destOrd="0" presId="urn:microsoft.com/office/officeart/2005/8/layout/orgChart1"/>
    <dgm:cxn modelId="{8A3FFA06-FFEB-4FA6-A3D6-5A2401BF9897}" type="presParOf" srcId="{0A6DAC19-2D94-411C-9BB3-087F12D9AA05}" destId="{CFE89704-B87C-4468-AF2F-55F1F1E92F7F}" srcOrd="1" destOrd="0" presId="urn:microsoft.com/office/officeart/2005/8/layout/orgChart1"/>
    <dgm:cxn modelId="{AFEF7C95-2C0F-4850-B363-C3D9B50D3F18}" type="presParOf" srcId="{6F4CB26D-A50C-499B-9981-3B8AF6872444}" destId="{1C67BFB7-9A35-464A-86B6-709072FF393B}" srcOrd="1" destOrd="0" presId="urn:microsoft.com/office/officeart/2005/8/layout/orgChart1"/>
    <dgm:cxn modelId="{E8D1CD80-E5F3-4F78-93BF-403F539106BB}" type="presParOf" srcId="{6F4CB26D-A50C-499B-9981-3B8AF6872444}" destId="{E0EC40D5-6E21-4E81-A43C-361990E2604F}" srcOrd="2" destOrd="0" presId="urn:microsoft.com/office/officeart/2005/8/layout/orgChart1"/>
    <dgm:cxn modelId="{98D89766-6F6E-4BA5-AB11-A23BD16856E9}" type="presParOf" srcId="{28B1C4BA-ED80-4312-B7E7-00669197C10F}" destId="{5D2D7E45-CB4E-4F70-8141-A93BAC65687B}" srcOrd="4" destOrd="0" presId="urn:microsoft.com/office/officeart/2005/8/layout/orgChart1"/>
    <dgm:cxn modelId="{2600F4B9-CFC4-4F7C-9211-9B972E6DA41E}" type="presParOf" srcId="{28B1C4BA-ED80-4312-B7E7-00669197C10F}" destId="{E9563961-33DE-4BC4-9FF0-EE89BDF3086F}" srcOrd="5" destOrd="0" presId="urn:microsoft.com/office/officeart/2005/8/layout/orgChart1"/>
    <dgm:cxn modelId="{AEC3079A-6EAE-4C36-BC1A-34C1D29DB784}" type="presParOf" srcId="{E9563961-33DE-4BC4-9FF0-EE89BDF3086F}" destId="{381CE226-1CBB-4702-8A02-DD4C4C477DD5}" srcOrd="0" destOrd="0" presId="urn:microsoft.com/office/officeart/2005/8/layout/orgChart1"/>
    <dgm:cxn modelId="{96F7868E-1732-42C5-8D0E-79AD202A0556}" type="presParOf" srcId="{381CE226-1CBB-4702-8A02-DD4C4C477DD5}" destId="{A8371AE5-A29E-4C86-AD3A-81E316473959}" srcOrd="0" destOrd="0" presId="urn:microsoft.com/office/officeart/2005/8/layout/orgChart1"/>
    <dgm:cxn modelId="{2019E35F-2643-4D4B-9B94-857DA21018FB}" type="presParOf" srcId="{381CE226-1CBB-4702-8A02-DD4C4C477DD5}" destId="{CABC29D5-70A8-49A2-9451-9A55416FB23D}" srcOrd="1" destOrd="0" presId="urn:microsoft.com/office/officeart/2005/8/layout/orgChart1"/>
    <dgm:cxn modelId="{FB0FC2A9-31A0-4849-88BC-6F524A7C276E}" type="presParOf" srcId="{E9563961-33DE-4BC4-9FF0-EE89BDF3086F}" destId="{6D5F157F-B823-4D72-B4C4-CACC2A237CD3}" srcOrd="1" destOrd="0" presId="urn:microsoft.com/office/officeart/2005/8/layout/orgChart1"/>
    <dgm:cxn modelId="{44EDA61A-3307-4704-8080-4702D8AF76A6}" type="presParOf" srcId="{E9563961-33DE-4BC4-9FF0-EE89BDF3086F}" destId="{B30FF6B9-3A56-401B-B7B7-4498D7DC5C88}" srcOrd="2" destOrd="0" presId="urn:microsoft.com/office/officeart/2005/8/layout/orgChart1"/>
    <dgm:cxn modelId="{DE946A4D-17DE-4C05-8887-37CA62CE5102}" type="presParOf" srcId="{28B1C4BA-ED80-4312-B7E7-00669197C10F}" destId="{90616E8C-65EB-416F-98EE-C3C265550A46}" srcOrd="6" destOrd="0" presId="urn:microsoft.com/office/officeart/2005/8/layout/orgChart1"/>
    <dgm:cxn modelId="{DA2CF17D-0370-4E54-BC47-D8B235E21962}" type="presParOf" srcId="{28B1C4BA-ED80-4312-B7E7-00669197C10F}" destId="{730CF592-41BA-4F9E-B846-8E5AB64D2486}" srcOrd="7" destOrd="0" presId="urn:microsoft.com/office/officeart/2005/8/layout/orgChart1"/>
    <dgm:cxn modelId="{59B87FBD-B410-404D-8DD7-5C0634AAB24A}" type="presParOf" srcId="{730CF592-41BA-4F9E-B846-8E5AB64D2486}" destId="{EB4A0B41-26E3-4252-B8B1-09A2373E903E}" srcOrd="0" destOrd="0" presId="urn:microsoft.com/office/officeart/2005/8/layout/orgChart1"/>
    <dgm:cxn modelId="{4796D873-7A70-4020-BFC3-CDCD312ADD96}" type="presParOf" srcId="{EB4A0B41-26E3-4252-B8B1-09A2373E903E}" destId="{23133E14-D39D-4C0F-B8E5-F0562491C146}" srcOrd="0" destOrd="0" presId="urn:microsoft.com/office/officeart/2005/8/layout/orgChart1"/>
    <dgm:cxn modelId="{A8128A36-C43D-42B4-BDA8-AEE1F4D26025}" type="presParOf" srcId="{EB4A0B41-26E3-4252-B8B1-09A2373E903E}" destId="{A8D80681-9F08-47CD-8E2B-8FA2E4EE8B39}" srcOrd="1" destOrd="0" presId="urn:microsoft.com/office/officeart/2005/8/layout/orgChart1"/>
    <dgm:cxn modelId="{684934ED-9357-4E38-8F45-6763127793A3}" type="presParOf" srcId="{730CF592-41BA-4F9E-B846-8E5AB64D2486}" destId="{2EB0DE1A-AA0D-4FED-B88D-5260BC627FFD}" srcOrd="1" destOrd="0" presId="urn:microsoft.com/office/officeart/2005/8/layout/orgChart1"/>
    <dgm:cxn modelId="{BC97CC2C-F941-4F1F-B778-339FCDF4F90C}" type="presParOf" srcId="{730CF592-41BA-4F9E-B846-8E5AB64D2486}" destId="{1C108E3E-5F9D-49FB-B0A7-CCDA6D1A3A6E}" srcOrd="2" destOrd="0" presId="urn:microsoft.com/office/officeart/2005/8/layout/orgChart1"/>
    <dgm:cxn modelId="{5513089F-7D10-4A37-9B2C-C3D8D295595E}" type="presParOf" srcId="{C7A3C819-52C7-46A9-AA17-F1E54A8E906C}" destId="{2F30151A-318B-4A21-9E3C-4AA48006BCFA}" srcOrd="2" destOrd="0" presId="urn:microsoft.com/office/officeart/2005/8/layout/orgChart1"/>
    <dgm:cxn modelId="{0C88E51F-DC92-4CB3-9C0D-CADC97416CF2}" type="presParOf" srcId="{E05A2C29-175F-4991-8ABB-5CBB39D07E63}" destId="{8524C5F0-7933-4C16-8CDF-39DE490A8664}" srcOrd="2" destOrd="0" presId="urn:microsoft.com/office/officeart/2005/8/layout/orgChart1"/>
    <dgm:cxn modelId="{3578BD54-5C1C-45B7-B322-20B89DA733E4}" type="presParOf" srcId="{8524C5F0-7933-4C16-8CDF-39DE490A8664}" destId="{0D040FCA-F9C7-4815-AB2E-FD6F72275389}" srcOrd="0" destOrd="0" presId="urn:microsoft.com/office/officeart/2005/8/layout/orgChart1"/>
    <dgm:cxn modelId="{88887474-AB0D-486B-A52F-EAC9D0F7F59D}" type="presParOf" srcId="{8524C5F0-7933-4C16-8CDF-39DE490A8664}" destId="{4A66AF62-103C-4244-974D-3A04231D3FF3}" srcOrd="1" destOrd="0" presId="urn:microsoft.com/office/officeart/2005/8/layout/orgChart1"/>
    <dgm:cxn modelId="{F66DFC07-3BCB-43E3-9E3D-D45582440911}" type="presParOf" srcId="{4A66AF62-103C-4244-974D-3A04231D3FF3}" destId="{A745783B-DCAA-4C00-B5C0-833FDA141EDA}" srcOrd="0" destOrd="0" presId="urn:microsoft.com/office/officeart/2005/8/layout/orgChart1"/>
    <dgm:cxn modelId="{97C765FA-ED7E-4BEB-B7B8-C8BC1693A6AF}" type="presParOf" srcId="{A745783B-DCAA-4C00-B5C0-833FDA141EDA}" destId="{A2EAAB71-E869-404B-9078-B58BE7E91CD0}" srcOrd="0" destOrd="0" presId="urn:microsoft.com/office/officeart/2005/8/layout/orgChart1"/>
    <dgm:cxn modelId="{7788F450-B037-49DA-94FC-9CB3E47B3C50}" type="presParOf" srcId="{A745783B-DCAA-4C00-B5C0-833FDA141EDA}" destId="{4CDC18D5-F408-4165-9F2E-C798512BF319}" srcOrd="1" destOrd="0" presId="urn:microsoft.com/office/officeart/2005/8/layout/orgChart1"/>
    <dgm:cxn modelId="{97EC5441-A4D3-466B-B534-701BD43A8E2F}" type="presParOf" srcId="{4A66AF62-103C-4244-974D-3A04231D3FF3}" destId="{E5FA1D38-62EC-4536-B5B9-C969BA53FDAE}" srcOrd="1" destOrd="0" presId="urn:microsoft.com/office/officeart/2005/8/layout/orgChart1"/>
    <dgm:cxn modelId="{9729BEF6-1C50-43ED-BB72-45885427F51B}" type="presParOf" srcId="{4A66AF62-103C-4244-974D-3A04231D3FF3}" destId="{4EF941CC-0681-4F9B-AA7C-850CD6A027D3}" srcOrd="2" destOrd="0" presId="urn:microsoft.com/office/officeart/2005/8/layout/orgChart1"/>
    <dgm:cxn modelId="{0AB8D37E-DF13-4B3B-9775-B1DB5FB82203}" type="presParOf" srcId="{8524C5F0-7933-4C16-8CDF-39DE490A8664}" destId="{D4F98E19-F50D-44A9-A1D6-7E5DE21AE2DB}" srcOrd="2" destOrd="0" presId="urn:microsoft.com/office/officeart/2005/8/layout/orgChart1"/>
    <dgm:cxn modelId="{DAE64ADD-95CC-441D-A082-0E54469EC3CD}" type="presParOf" srcId="{8524C5F0-7933-4C16-8CDF-39DE490A8664}" destId="{9C120778-1CC6-4604-AE02-F7C71B3A3CB7}" srcOrd="3" destOrd="0" presId="urn:microsoft.com/office/officeart/2005/8/layout/orgChart1"/>
    <dgm:cxn modelId="{22AB62CA-CC6B-4AA2-B55B-5FC59547AA0F}" type="presParOf" srcId="{9C120778-1CC6-4604-AE02-F7C71B3A3CB7}" destId="{629D96E4-D94A-4E42-ADA8-954C7237CB1B}" srcOrd="0" destOrd="0" presId="urn:microsoft.com/office/officeart/2005/8/layout/orgChart1"/>
    <dgm:cxn modelId="{9B810F38-DE72-4ED6-90F8-BC67A436B01A}" type="presParOf" srcId="{629D96E4-D94A-4E42-ADA8-954C7237CB1B}" destId="{B1EF943F-2382-44FB-9066-3803BC2BC03B}" srcOrd="0" destOrd="0" presId="urn:microsoft.com/office/officeart/2005/8/layout/orgChart1"/>
    <dgm:cxn modelId="{5FD622B2-936F-4FA5-8FAE-6FACC171C634}" type="presParOf" srcId="{629D96E4-D94A-4E42-ADA8-954C7237CB1B}" destId="{8FDFCF0A-0C2F-4673-BE13-B5EA7404ABDF}" srcOrd="1" destOrd="0" presId="urn:microsoft.com/office/officeart/2005/8/layout/orgChart1"/>
    <dgm:cxn modelId="{15DAB51F-8AF4-4838-A3D3-9103E983A9DC}" type="presParOf" srcId="{9C120778-1CC6-4604-AE02-F7C71B3A3CB7}" destId="{1353F053-A092-4C83-9863-901DD985674C}" srcOrd="1" destOrd="0" presId="urn:microsoft.com/office/officeart/2005/8/layout/orgChart1"/>
    <dgm:cxn modelId="{198D2A7F-4A26-401D-A4AE-4D775AFD18CC}" type="presParOf" srcId="{9C120778-1CC6-4604-AE02-F7C71B3A3CB7}" destId="{7842AAB6-5369-4DB9-AEB5-A846C1FC49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86B536-B4F1-49E0-A38C-8B0FDA7F32DC}" type="doc">
      <dgm:prSet loTypeId="urn:microsoft.com/office/officeart/2005/8/layout/process1" loCatId="process" qsTypeId="urn:microsoft.com/office/officeart/2005/8/quickstyle/simple1" qsCatId="simple" csTypeId="urn:microsoft.com/office/officeart/2005/8/colors/accent1_2" csCatId="accent1" phldr="1"/>
      <dgm:spPr/>
    </dgm:pt>
    <dgm:pt modelId="{73B7A13C-9189-4D62-A194-3977872041DB}">
      <dgm:prSet phldrT="[Text]"/>
      <dgm:spPr/>
      <dgm:t>
        <a:bodyPr/>
        <a:lstStyle/>
        <a:p>
          <a:r>
            <a:rPr lang="en-US" dirty="0"/>
            <a:t>Call for Applications</a:t>
          </a:r>
        </a:p>
      </dgm:t>
    </dgm:pt>
    <dgm:pt modelId="{01FFFAD9-90E2-44AA-AB97-2D2D6C1A6C7A}" type="parTrans" cxnId="{6C2A8C3E-C66F-46EF-85D8-009648F04693}">
      <dgm:prSet/>
      <dgm:spPr/>
      <dgm:t>
        <a:bodyPr/>
        <a:lstStyle/>
        <a:p>
          <a:endParaRPr lang="en-US"/>
        </a:p>
      </dgm:t>
    </dgm:pt>
    <dgm:pt modelId="{6E5DBB38-8B17-4279-B392-F68ED69D9FBB}" type="sibTrans" cxnId="{6C2A8C3E-C66F-46EF-85D8-009648F04693}">
      <dgm:prSet/>
      <dgm:spPr/>
      <dgm:t>
        <a:bodyPr/>
        <a:lstStyle/>
        <a:p>
          <a:endParaRPr lang="en-US"/>
        </a:p>
      </dgm:t>
    </dgm:pt>
    <dgm:pt modelId="{FC03EC67-0963-4DB3-B983-FAA09613902D}">
      <dgm:prSet phldrT="[Text]"/>
      <dgm:spPr/>
      <dgm:t>
        <a:bodyPr/>
        <a:lstStyle/>
        <a:p>
          <a:r>
            <a:rPr lang="en-US" dirty="0"/>
            <a:t>Letters of Inquiry Online</a:t>
          </a:r>
        </a:p>
      </dgm:t>
    </dgm:pt>
    <dgm:pt modelId="{9D91669C-3F51-4860-BFA7-782AC23934E8}" type="parTrans" cxnId="{7DF8E066-235A-4056-9DF0-FD06901F5A2B}">
      <dgm:prSet/>
      <dgm:spPr/>
      <dgm:t>
        <a:bodyPr/>
        <a:lstStyle/>
        <a:p>
          <a:endParaRPr lang="en-US"/>
        </a:p>
      </dgm:t>
    </dgm:pt>
    <dgm:pt modelId="{0F592C35-6A2E-439A-98B9-9D632F75BD55}" type="sibTrans" cxnId="{7DF8E066-235A-4056-9DF0-FD06901F5A2B}">
      <dgm:prSet/>
      <dgm:spPr/>
      <dgm:t>
        <a:bodyPr/>
        <a:lstStyle/>
        <a:p>
          <a:endParaRPr lang="en-US"/>
        </a:p>
      </dgm:t>
    </dgm:pt>
    <dgm:pt modelId="{C919B451-8D86-4BA0-A547-78B9EC3F7E7A}">
      <dgm:prSet phldrT="[Text]"/>
      <dgm:spPr/>
      <dgm:t>
        <a:bodyPr/>
        <a:lstStyle/>
        <a:p>
          <a:r>
            <a:rPr lang="en-US" dirty="0"/>
            <a:t>Vetting Process – Staff &amp; Grant Committees</a:t>
          </a:r>
        </a:p>
      </dgm:t>
    </dgm:pt>
    <dgm:pt modelId="{96113FCE-3808-4541-A17B-C5B9492C4F6E}" type="parTrans" cxnId="{F73B31EE-730F-436C-AC01-65D30155268C}">
      <dgm:prSet/>
      <dgm:spPr/>
      <dgm:t>
        <a:bodyPr/>
        <a:lstStyle/>
        <a:p>
          <a:endParaRPr lang="en-US"/>
        </a:p>
      </dgm:t>
    </dgm:pt>
    <dgm:pt modelId="{C7100590-88A2-4677-AF6F-353C0E95A266}" type="sibTrans" cxnId="{F73B31EE-730F-436C-AC01-65D30155268C}">
      <dgm:prSet/>
      <dgm:spPr/>
      <dgm:t>
        <a:bodyPr/>
        <a:lstStyle/>
        <a:p>
          <a:endParaRPr lang="en-US"/>
        </a:p>
      </dgm:t>
    </dgm:pt>
    <dgm:pt modelId="{758DEFBD-7E40-4A71-9DBF-136884010D33}">
      <dgm:prSet/>
      <dgm:spPr/>
      <dgm:t>
        <a:bodyPr/>
        <a:lstStyle/>
        <a:p>
          <a:r>
            <a:rPr lang="en-US" dirty="0"/>
            <a:t>Invitation to Submit Full Application</a:t>
          </a:r>
        </a:p>
      </dgm:t>
    </dgm:pt>
    <dgm:pt modelId="{6C634E94-2C81-4E6D-9B2B-16E4C768953E}" type="parTrans" cxnId="{128BCCDC-AF3D-4B59-84F2-749281639DE4}">
      <dgm:prSet/>
      <dgm:spPr/>
      <dgm:t>
        <a:bodyPr/>
        <a:lstStyle/>
        <a:p>
          <a:endParaRPr lang="en-US"/>
        </a:p>
      </dgm:t>
    </dgm:pt>
    <dgm:pt modelId="{D34F4A52-5AD9-49E0-99B5-A2FF73BA128B}" type="sibTrans" cxnId="{128BCCDC-AF3D-4B59-84F2-749281639DE4}">
      <dgm:prSet/>
      <dgm:spPr/>
      <dgm:t>
        <a:bodyPr/>
        <a:lstStyle/>
        <a:p>
          <a:endParaRPr lang="en-US"/>
        </a:p>
      </dgm:t>
    </dgm:pt>
    <dgm:pt modelId="{39C6A5C6-8287-4352-9AE1-69DFA5F370D9}">
      <dgm:prSet/>
      <dgm:spPr/>
      <dgm:t>
        <a:bodyPr/>
        <a:lstStyle/>
        <a:p>
          <a:r>
            <a:rPr lang="en-US" dirty="0"/>
            <a:t>Grant Committee Vetting &amp; Recommendation to Board</a:t>
          </a:r>
        </a:p>
      </dgm:t>
    </dgm:pt>
    <dgm:pt modelId="{94C29848-749A-42D8-BDC0-DC94220999E3}" type="parTrans" cxnId="{3292642C-EB0E-4EE0-AE45-3D28A6DD1C3F}">
      <dgm:prSet/>
      <dgm:spPr/>
      <dgm:t>
        <a:bodyPr/>
        <a:lstStyle/>
        <a:p>
          <a:endParaRPr lang="en-US"/>
        </a:p>
      </dgm:t>
    </dgm:pt>
    <dgm:pt modelId="{FBCFF90E-EF05-4EE9-92CA-33CA3D5F7396}" type="sibTrans" cxnId="{3292642C-EB0E-4EE0-AE45-3D28A6DD1C3F}">
      <dgm:prSet/>
      <dgm:spPr/>
      <dgm:t>
        <a:bodyPr/>
        <a:lstStyle/>
        <a:p>
          <a:endParaRPr lang="en-US"/>
        </a:p>
      </dgm:t>
    </dgm:pt>
    <dgm:pt modelId="{6EA1F80C-7787-43C6-A64F-F9224449AFD9}" type="pres">
      <dgm:prSet presAssocID="{C386B536-B4F1-49E0-A38C-8B0FDA7F32DC}" presName="Name0" presStyleCnt="0">
        <dgm:presLayoutVars>
          <dgm:dir/>
          <dgm:resizeHandles val="exact"/>
        </dgm:presLayoutVars>
      </dgm:prSet>
      <dgm:spPr/>
    </dgm:pt>
    <dgm:pt modelId="{D759C35E-2D93-49F8-9DA0-8D9C475A9934}" type="pres">
      <dgm:prSet presAssocID="{73B7A13C-9189-4D62-A194-3977872041DB}" presName="node" presStyleLbl="node1" presStyleIdx="0" presStyleCnt="5">
        <dgm:presLayoutVars>
          <dgm:bulletEnabled val="1"/>
        </dgm:presLayoutVars>
      </dgm:prSet>
      <dgm:spPr/>
    </dgm:pt>
    <dgm:pt modelId="{6C762728-F260-4F81-95F4-227564FC20A7}" type="pres">
      <dgm:prSet presAssocID="{6E5DBB38-8B17-4279-B392-F68ED69D9FBB}" presName="sibTrans" presStyleLbl="sibTrans2D1" presStyleIdx="0" presStyleCnt="4"/>
      <dgm:spPr/>
    </dgm:pt>
    <dgm:pt modelId="{9DDF5ACF-856D-45CC-97D9-82C1F8CB9A85}" type="pres">
      <dgm:prSet presAssocID="{6E5DBB38-8B17-4279-B392-F68ED69D9FBB}" presName="connectorText" presStyleLbl="sibTrans2D1" presStyleIdx="0" presStyleCnt="4"/>
      <dgm:spPr/>
    </dgm:pt>
    <dgm:pt modelId="{26B92BA9-787B-4CF3-B529-3CE822036C57}" type="pres">
      <dgm:prSet presAssocID="{FC03EC67-0963-4DB3-B983-FAA09613902D}" presName="node" presStyleLbl="node1" presStyleIdx="1" presStyleCnt="5">
        <dgm:presLayoutVars>
          <dgm:bulletEnabled val="1"/>
        </dgm:presLayoutVars>
      </dgm:prSet>
      <dgm:spPr/>
    </dgm:pt>
    <dgm:pt modelId="{E20C6B37-2B14-451C-9CD3-18DF0FEF1B72}" type="pres">
      <dgm:prSet presAssocID="{0F592C35-6A2E-439A-98B9-9D632F75BD55}" presName="sibTrans" presStyleLbl="sibTrans2D1" presStyleIdx="1" presStyleCnt="4"/>
      <dgm:spPr/>
    </dgm:pt>
    <dgm:pt modelId="{48B05E8E-A7FC-4587-8177-5E79AF25D182}" type="pres">
      <dgm:prSet presAssocID="{0F592C35-6A2E-439A-98B9-9D632F75BD55}" presName="connectorText" presStyleLbl="sibTrans2D1" presStyleIdx="1" presStyleCnt="4"/>
      <dgm:spPr/>
    </dgm:pt>
    <dgm:pt modelId="{67D902F6-6952-41D9-8F32-260F30C9F574}" type="pres">
      <dgm:prSet presAssocID="{C919B451-8D86-4BA0-A547-78B9EC3F7E7A}" presName="node" presStyleLbl="node1" presStyleIdx="2" presStyleCnt="5">
        <dgm:presLayoutVars>
          <dgm:bulletEnabled val="1"/>
        </dgm:presLayoutVars>
      </dgm:prSet>
      <dgm:spPr/>
    </dgm:pt>
    <dgm:pt modelId="{A2D02526-7735-4E94-81D1-84145D223D3B}" type="pres">
      <dgm:prSet presAssocID="{C7100590-88A2-4677-AF6F-353C0E95A266}" presName="sibTrans" presStyleLbl="sibTrans2D1" presStyleIdx="2" presStyleCnt="4"/>
      <dgm:spPr/>
    </dgm:pt>
    <dgm:pt modelId="{A5F7A619-614A-4408-874D-F8C144573958}" type="pres">
      <dgm:prSet presAssocID="{C7100590-88A2-4677-AF6F-353C0E95A266}" presName="connectorText" presStyleLbl="sibTrans2D1" presStyleIdx="2" presStyleCnt="4"/>
      <dgm:spPr/>
    </dgm:pt>
    <dgm:pt modelId="{16EC2AD3-2403-443C-9087-369A7C1B9DF6}" type="pres">
      <dgm:prSet presAssocID="{758DEFBD-7E40-4A71-9DBF-136884010D33}" presName="node" presStyleLbl="node1" presStyleIdx="3" presStyleCnt="5">
        <dgm:presLayoutVars>
          <dgm:bulletEnabled val="1"/>
        </dgm:presLayoutVars>
      </dgm:prSet>
      <dgm:spPr/>
    </dgm:pt>
    <dgm:pt modelId="{31BDBE91-8B57-42BA-8D21-54551510AAE0}" type="pres">
      <dgm:prSet presAssocID="{D34F4A52-5AD9-49E0-99B5-A2FF73BA128B}" presName="sibTrans" presStyleLbl="sibTrans2D1" presStyleIdx="3" presStyleCnt="4"/>
      <dgm:spPr/>
    </dgm:pt>
    <dgm:pt modelId="{A286EE9B-0921-4860-BD4B-FC8A35A1F7E1}" type="pres">
      <dgm:prSet presAssocID="{D34F4A52-5AD9-49E0-99B5-A2FF73BA128B}" presName="connectorText" presStyleLbl="sibTrans2D1" presStyleIdx="3" presStyleCnt="4"/>
      <dgm:spPr/>
    </dgm:pt>
    <dgm:pt modelId="{61D8F479-B67D-45FD-8C45-96398511DF76}" type="pres">
      <dgm:prSet presAssocID="{39C6A5C6-8287-4352-9AE1-69DFA5F370D9}" presName="node" presStyleLbl="node1" presStyleIdx="4" presStyleCnt="5">
        <dgm:presLayoutVars>
          <dgm:bulletEnabled val="1"/>
        </dgm:presLayoutVars>
      </dgm:prSet>
      <dgm:spPr/>
    </dgm:pt>
  </dgm:ptLst>
  <dgm:cxnLst>
    <dgm:cxn modelId="{68F49108-E028-47BE-812E-7BA4BAE2DA50}" type="presOf" srcId="{0F592C35-6A2E-439A-98B9-9D632F75BD55}" destId="{E20C6B37-2B14-451C-9CD3-18DF0FEF1B72}" srcOrd="0" destOrd="0" presId="urn:microsoft.com/office/officeart/2005/8/layout/process1"/>
    <dgm:cxn modelId="{7D403616-6C5F-478C-9B5C-797C66A98C2A}" type="presOf" srcId="{0F592C35-6A2E-439A-98B9-9D632F75BD55}" destId="{48B05E8E-A7FC-4587-8177-5E79AF25D182}" srcOrd="1" destOrd="0" presId="urn:microsoft.com/office/officeart/2005/8/layout/process1"/>
    <dgm:cxn modelId="{C508B61A-6CD1-4E37-BC18-721C44BAB9FD}" type="presOf" srcId="{6E5DBB38-8B17-4279-B392-F68ED69D9FBB}" destId="{9DDF5ACF-856D-45CC-97D9-82C1F8CB9A85}" srcOrd="1" destOrd="0" presId="urn:microsoft.com/office/officeart/2005/8/layout/process1"/>
    <dgm:cxn modelId="{3292642C-EB0E-4EE0-AE45-3D28A6DD1C3F}" srcId="{C386B536-B4F1-49E0-A38C-8B0FDA7F32DC}" destId="{39C6A5C6-8287-4352-9AE1-69DFA5F370D9}" srcOrd="4" destOrd="0" parTransId="{94C29848-749A-42D8-BDC0-DC94220999E3}" sibTransId="{FBCFF90E-EF05-4EE9-92CA-33CA3D5F7396}"/>
    <dgm:cxn modelId="{37EE632D-04EA-47CF-914C-3FA19AAFA5BD}" type="presOf" srcId="{FC03EC67-0963-4DB3-B983-FAA09613902D}" destId="{26B92BA9-787B-4CF3-B529-3CE822036C57}" srcOrd="0" destOrd="0" presId="urn:microsoft.com/office/officeart/2005/8/layout/process1"/>
    <dgm:cxn modelId="{6C2A8C3E-C66F-46EF-85D8-009648F04693}" srcId="{C386B536-B4F1-49E0-A38C-8B0FDA7F32DC}" destId="{73B7A13C-9189-4D62-A194-3977872041DB}" srcOrd="0" destOrd="0" parTransId="{01FFFAD9-90E2-44AA-AB97-2D2D6C1A6C7A}" sibTransId="{6E5DBB38-8B17-4279-B392-F68ED69D9FBB}"/>
    <dgm:cxn modelId="{2AEFBB46-9076-473A-A5BD-8FFF409804EB}" type="presOf" srcId="{C919B451-8D86-4BA0-A547-78B9EC3F7E7A}" destId="{67D902F6-6952-41D9-8F32-260F30C9F574}" srcOrd="0" destOrd="0" presId="urn:microsoft.com/office/officeart/2005/8/layout/process1"/>
    <dgm:cxn modelId="{7DF8E066-235A-4056-9DF0-FD06901F5A2B}" srcId="{C386B536-B4F1-49E0-A38C-8B0FDA7F32DC}" destId="{FC03EC67-0963-4DB3-B983-FAA09613902D}" srcOrd="1" destOrd="0" parTransId="{9D91669C-3F51-4860-BFA7-782AC23934E8}" sibTransId="{0F592C35-6A2E-439A-98B9-9D632F75BD55}"/>
    <dgm:cxn modelId="{7B9EE351-A622-49B1-ACBB-C6A9B3C1BE94}" type="presOf" srcId="{758DEFBD-7E40-4A71-9DBF-136884010D33}" destId="{16EC2AD3-2403-443C-9087-369A7C1B9DF6}" srcOrd="0" destOrd="0" presId="urn:microsoft.com/office/officeart/2005/8/layout/process1"/>
    <dgm:cxn modelId="{763F7D55-17A7-436B-9D71-203BAC2F0096}" type="presOf" srcId="{C7100590-88A2-4677-AF6F-353C0E95A266}" destId="{A5F7A619-614A-4408-874D-F8C144573958}" srcOrd="1" destOrd="0" presId="urn:microsoft.com/office/officeart/2005/8/layout/process1"/>
    <dgm:cxn modelId="{90E37098-B47A-4FF5-BB85-0F6ED9B8D382}" type="presOf" srcId="{6E5DBB38-8B17-4279-B392-F68ED69D9FBB}" destId="{6C762728-F260-4F81-95F4-227564FC20A7}" srcOrd="0" destOrd="0" presId="urn:microsoft.com/office/officeart/2005/8/layout/process1"/>
    <dgm:cxn modelId="{A0B3F8C2-1F94-439D-B7FE-3431ACBE23BA}" type="presOf" srcId="{73B7A13C-9189-4D62-A194-3977872041DB}" destId="{D759C35E-2D93-49F8-9DA0-8D9C475A9934}" srcOrd="0" destOrd="0" presId="urn:microsoft.com/office/officeart/2005/8/layout/process1"/>
    <dgm:cxn modelId="{128BCCDC-AF3D-4B59-84F2-749281639DE4}" srcId="{C386B536-B4F1-49E0-A38C-8B0FDA7F32DC}" destId="{758DEFBD-7E40-4A71-9DBF-136884010D33}" srcOrd="3" destOrd="0" parTransId="{6C634E94-2C81-4E6D-9B2B-16E4C768953E}" sibTransId="{D34F4A52-5AD9-49E0-99B5-A2FF73BA128B}"/>
    <dgm:cxn modelId="{3E9DD0E4-2C3E-4D4A-AB3E-24DBC71B3E24}" type="presOf" srcId="{D34F4A52-5AD9-49E0-99B5-A2FF73BA128B}" destId="{A286EE9B-0921-4860-BD4B-FC8A35A1F7E1}" srcOrd="1" destOrd="0" presId="urn:microsoft.com/office/officeart/2005/8/layout/process1"/>
    <dgm:cxn modelId="{047DFFE6-B218-46F7-8949-781B3F2F9B91}" type="presOf" srcId="{C7100590-88A2-4677-AF6F-353C0E95A266}" destId="{A2D02526-7735-4E94-81D1-84145D223D3B}" srcOrd="0" destOrd="0" presId="urn:microsoft.com/office/officeart/2005/8/layout/process1"/>
    <dgm:cxn modelId="{0D1F5DEC-AC92-4407-A261-F7CFB50799FC}" type="presOf" srcId="{39C6A5C6-8287-4352-9AE1-69DFA5F370D9}" destId="{61D8F479-B67D-45FD-8C45-96398511DF76}" srcOrd="0" destOrd="0" presId="urn:microsoft.com/office/officeart/2005/8/layout/process1"/>
    <dgm:cxn modelId="{F73B31EE-730F-436C-AC01-65D30155268C}" srcId="{C386B536-B4F1-49E0-A38C-8B0FDA7F32DC}" destId="{C919B451-8D86-4BA0-A547-78B9EC3F7E7A}" srcOrd="2" destOrd="0" parTransId="{96113FCE-3808-4541-A17B-C5B9492C4F6E}" sibTransId="{C7100590-88A2-4677-AF6F-353C0E95A266}"/>
    <dgm:cxn modelId="{9A4F68F0-E337-4D8A-8A88-8D3BFA051B84}" type="presOf" srcId="{D34F4A52-5AD9-49E0-99B5-A2FF73BA128B}" destId="{31BDBE91-8B57-42BA-8D21-54551510AAE0}" srcOrd="0" destOrd="0" presId="urn:microsoft.com/office/officeart/2005/8/layout/process1"/>
    <dgm:cxn modelId="{BD59C0F4-8392-47E9-8CB0-1E16E5D799C0}" type="presOf" srcId="{C386B536-B4F1-49E0-A38C-8B0FDA7F32DC}" destId="{6EA1F80C-7787-43C6-A64F-F9224449AFD9}" srcOrd="0" destOrd="0" presId="urn:microsoft.com/office/officeart/2005/8/layout/process1"/>
    <dgm:cxn modelId="{FE708BDA-EE83-45AA-B96B-D1FDE31AA29C}" type="presParOf" srcId="{6EA1F80C-7787-43C6-A64F-F9224449AFD9}" destId="{D759C35E-2D93-49F8-9DA0-8D9C475A9934}" srcOrd="0" destOrd="0" presId="urn:microsoft.com/office/officeart/2005/8/layout/process1"/>
    <dgm:cxn modelId="{408190D9-D881-488C-ACE6-F193A584174E}" type="presParOf" srcId="{6EA1F80C-7787-43C6-A64F-F9224449AFD9}" destId="{6C762728-F260-4F81-95F4-227564FC20A7}" srcOrd="1" destOrd="0" presId="urn:microsoft.com/office/officeart/2005/8/layout/process1"/>
    <dgm:cxn modelId="{B3DC7472-134E-449D-A796-C3E4CE0F130F}" type="presParOf" srcId="{6C762728-F260-4F81-95F4-227564FC20A7}" destId="{9DDF5ACF-856D-45CC-97D9-82C1F8CB9A85}" srcOrd="0" destOrd="0" presId="urn:microsoft.com/office/officeart/2005/8/layout/process1"/>
    <dgm:cxn modelId="{22AF15C5-C6FA-4CFD-A40A-9985F8BF7A72}" type="presParOf" srcId="{6EA1F80C-7787-43C6-A64F-F9224449AFD9}" destId="{26B92BA9-787B-4CF3-B529-3CE822036C57}" srcOrd="2" destOrd="0" presId="urn:microsoft.com/office/officeart/2005/8/layout/process1"/>
    <dgm:cxn modelId="{543566A4-E855-462E-A067-A4D38E2CD88A}" type="presParOf" srcId="{6EA1F80C-7787-43C6-A64F-F9224449AFD9}" destId="{E20C6B37-2B14-451C-9CD3-18DF0FEF1B72}" srcOrd="3" destOrd="0" presId="urn:microsoft.com/office/officeart/2005/8/layout/process1"/>
    <dgm:cxn modelId="{8414CE61-B63E-4B60-9B57-95BC6B91EA2D}" type="presParOf" srcId="{E20C6B37-2B14-451C-9CD3-18DF0FEF1B72}" destId="{48B05E8E-A7FC-4587-8177-5E79AF25D182}" srcOrd="0" destOrd="0" presId="urn:microsoft.com/office/officeart/2005/8/layout/process1"/>
    <dgm:cxn modelId="{CC5D0997-5668-4262-9A62-6094FC1EE90A}" type="presParOf" srcId="{6EA1F80C-7787-43C6-A64F-F9224449AFD9}" destId="{67D902F6-6952-41D9-8F32-260F30C9F574}" srcOrd="4" destOrd="0" presId="urn:microsoft.com/office/officeart/2005/8/layout/process1"/>
    <dgm:cxn modelId="{1D1EBBF4-F8AE-4FB9-AA99-D515A7874B18}" type="presParOf" srcId="{6EA1F80C-7787-43C6-A64F-F9224449AFD9}" destId="{A2D02526-7735-4E94-81D1-84145D223D3B}" srcOrd="5" destOrd="0" presId="urn:microsoft.com/office/officeart/2005/8/layout/process1"/>
    <dgm:cxn modelId="{174BC09C-D44B-4EB1-9218-E3F5B45B1FF7}" type="presParOf" srcId="{A2D02526-7735-4E94-81D1-84145D223D3B}" destId="{A5F7A619-614A-4408-874D-F8C144573958}" srcOrd="0" destOrd="0" presId="urn:microsoft.com/office/officeart/2005/8/layout/process1"/>
    <dgm:cxn modelId="{3DC9DF29-6613-44C8-9FD4-BAD32B26A380}" type="presParOf" srcId="{6EA1F80C-7787-43C6-A64F-F9224449AFD9}" destId="{16EC2AD3-2403-443C-9087-369A7C1B9DF6}" srcOrd="6" destOrd="0" presId="urn:microsoft.com/office/officeart/2005/8/layout/process1"/>
    <dgm:cxn modelId="{EE276F3E-86A0-460A-BACF-C690CD2513CE}" type="presParOf" srcId="{6EA1F80C-7787-43C6-A64F-F9224449AFD9}" destId="{31BDBE91-8B57-42BA-8D21-54551510AAE0}" srcOrd="7" destOrd="0" presId="urn:microsoft.com/office/officeart/2005/8/layout/process1"/>
    <dgm:cxn modelId="{2EF430D0-5CE5-4DD7-A331-05116ACB23E8}" type="presParOf" srcId="{31BDBE91-8B57-42BA-8D21-54551510AAE0}" destId="{A286EE9B-0921-4860-BD4B-FC8A35A1F7E1}" srcOrd="0" destOrd="0" presId="urn:microsoft.com/office/officeart/2005/8/layout/process1"/>
    <dgm:cxn modelId="{68477B66-DAD9-4DE0-B150-24BBA38854A7}" type="presParOf" srcId="{6EA1F80C-7787-43C6-A64F-F9224449AFD9}" destId="{61D8F479-B67D-45FD-8C45-96398511DF76}"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98E19-F50D-44A9-A1D6-7E5DE21AE2DB}">
      <dsp:nvSpPr>
        <dsp:cNvPr id="0" name=""/>
        <dsp:cNvSpPr/>
      </dsp:nvSpPr>
      <dsp:spPr>
        <a:xfrm>
          <a:off x="4267200" y="623721"/>
          <a:ext cx="592875" cy="625515"/>
        </a:xfrm>
        <a:custGeom>
          <a:avLst/>
          <a:gdLst/>
          <a:ahLst/>
          <a:cxnLst/>
          <a:rect l="0" t="0" r="0" b="0"/>
          <a:pathLst>
            <a:path>
              <a:moveTo>
                <a:pt x="0" y="0"/>
              </a:moveTo>
              <a:lnTo>
                <a:pt x="0" y="625515"/>
              </a:lnTo>
              <a:lnTo>
                <a:pt x="592875" y="6255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40FCA-F9C7-4815-AB2E-FD6F72275389}">
      <dsp:nvSpPr>
        <dsp:cNvPr id="0" name=""/>
        <dsp:cNvSpPr/>
      </dsp:nvSpPr>
      <dsp:spPr>
        <a:xfrm>
          <a:off x="4267200" y="623721"/>
          <a:ext cx="456437" cy="596367"/>
        </a:xfrm>
        <a:custGeom>
          <a:avLst/>
          <a:gdLst/>
          <a:ahLst/>
          <a:cxnLst/>
          <a:rect l="0" t="0" r="0" b="0"/>
          <a:pathLst>
            <a:path>
              <a:moveTo>
                <a:pt x="0" y="0"/>
              </a:moveTo>
              <a:lnTo>
                <a:pt x="456437" y="5963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616E8C-65EB-416F-98EE-C3C265550A46}">
      <dsp:nvSpPr>
        <dsp:cNvPr id="0" name=""/>
        <dsp:cNvSpPr/>
      </dsp:nvSpPr>
      <dsp:spPr>
        <a:xfrm>
          <a:off x="4267200" y="2428515"/>
          <a:ext cx="2338414" cy="191703"/>
        </a:xfrm>
        <a:custGeom>
          <a:avLst/>
          <a:gdLst/>
          <a:ahLst/>
          <a:cxnLst/>
          <a:rect l="0" t="0" r="0" b="0"/>
          <a:pathLst>
            <a:path>
              <a:moveTo>
                <a:pt x="0" y="0"/>
              </a:moveTo>
              <a:lnTo>
                <a:pt x="0" y="95851"/>
              </a:lnTo>
              <a:lnTo>
                <a:pt x="2338414" y="95851"/>
              </a:lnTo>
              <a:lnTo>
                <a:pt x="2338414" y="19170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2D7E45-CB4E-4F70-8141-A93BAC65687B}">
      <dsp:nvSpPr>
        <dsp:cNvPr id="0" name=""/>
        <dsp:cNvSpPr/>
      </dsp:nvSpPr>
      <dsp:spPr>
        <a:xfrm>
          <a:off x="4267200" y="2428515"/>
          <a:ext cx="585389" cy="191703"/>
        </a:xfrm>
        <a:custGeom>
          <a:avLst/>
          <a:gdLst/>
          <a:ahLst/>
          <a:cxnLst/>
          <a:rect l="0" t="0" r="0" b="0"/>
          <a:pathLst>
            <a:path>
              <a:moveTo>
                <a:pt x="0" y="0"/>
              </a:moveTo>
              <a:lnTo>
                <a:pt x="0" y="95851"/>
              </a:lnTo>
              <a:lnTo>
                <a:pt x="585389" y="95851"/>
              </a:lnTo>
              <a:lnTo>
                <a:pt x="585389" y="19170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EB1D0A-41CC-4884-8ABE-327D77215284}">
      <dsp:nvSpPr>
        <dsp:cNvPr id="0" name=""/>
        <dsp:cNvSpPr/>
      </dsp:nvSpPr>
      <dsp:spPr>
        <a:xfrm>
          <a:off x="3328664" y="2428515"/>
          <a:ext cx="938535" cy="191703"/>
        </a:xfrm>
        <a:custGeom>
          <a:avLst/>
          <a:gdLst/>
          <a:ahLst/>
          <a:cxnLst/>
          <a:rect l="0" t="0" r="0" b="0"/>
          <a:pathLst>
            <a:path>
              <a:moveTo>
                <a:pt x="938535" y="0"/>
              </a:moveTo>
              <a:lnTo>
                <a:pt x="938535" y="95851"/>
              </a:lnTo>
              <a:lnTo>
                <a:pt x="0" y="95851"/>
              </a:lnTo>
              <a:lnTo>
                <a:pt x="0" y="19170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09AD5-1CEA-451D-9267-1EC4E90EEBDA}">
      <dsp:nvSpPr>
        <dsp:cNvPr id="0" name=""/>
        <dsp:cNvSpPr/>
      </dsp:nvSpPr>
      <dsp:spPr>
        <a:xfrm>
          <a:off x="1197627" y="3506917"/>
          <a:ext cx="215591" cy="614935"/>
        </a:xfrm>
        <a:custGeom>
          <a:avLst/>
          <a:gdLst/>
          <a:ahLst/>
          <a:cxnLst/>
          <a:rect l="0" t="0" r="0" b="0"/>
          <a:pathLst>
            <a:path>
              <a:moveTo>
                <a:pt x="0" y="0"/>
              </a:moveTo>
              <a:lnTo>
                <a:pt x="0" y="614935"/>
              </a:lnTo>
              <a:lnTo>
                <a:pt x="215591" y="614935"/>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306354-658B-4581-AD51-10EC1F4F026A}">
      <dsp:nvSpPr>
        <dsp:cNvPr id="0" name=""/>
        <dsp:cNvSpPr/>
      </dsp:nvSpPr>
      <dsp:spPr>
        <a:xfrm>
          <a:off x="1772537" y="2428515"/>
          <a:ext cx="2494662" cy="191703"/>
        </a:xfrm>
        <a:custGeom>
          <a:avLst/>
          <a:gdLst/>
          <a:ahLst/>
          <a:cxnLst/>
          <a:rect l="0" t="0" r="0" b="0"/>
          <a:pathLst>
            <a:path>
              <a:moveTo>
                <a:pt x="2494662" y="0"/>
              </a:moveTo>
              <a:lnTo>
                <a:pt x="2494662" y="95851"/>
              </a:lnTo>
              <a:lnTo>
                <a:pt x="0" y="95851"/>
              </a:lnTo>
              <a:lnTo>
                <a:pt x="0" y="19170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C9CB87-8DD5-4302-A8BC-BDA21F620E9F}">
      <dsp:nvSpPr>
        <dsp:cNvPr id="0" name=""/>
        <dsp:cNvSpPr/>
      </dsp:nvSpPr>
      <dsp:spPr>
        <a:xfrm>
          <a:off x="4221480" y="623721"/>
          <a:ext cx="91440" cy="1205322"/>
        </a:xfrm>
        <a:custGeom>
          <a:avLst/>
          <a:gdLst/>
          <a:ahLst/>
          <a:cxnLst/>
          <a:rect l="0" t="0" r="0" b="0"/>
          <a:pathLst>
            <a:path>
              <a:moveTo>
                <a:pt x="45720" y="0"/>
              </a:moveTo>
              <a:lnTo>
                <a:pt x="45720" y="120532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30777-381C-4F5F-A7DE-D6F2E0D7F5FD}">
      <dsp:nvSpPr>
        <dsp:cNvPr id="0" name=""/>
        <dsp:cNvSpPr/>
      </dsp:nvSpPr>
      <dsp:spPr>
        <a:xfrm>
          <a:off x="3545928" y="515"/>
          <a:ext cx="1442542" cy="6232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Communities we Serve</a:t>
          </a:r>
        </a:p>
      </dsp:txBody>
      <dsp:txXfrm>
        <a:off x="3545928" y="515"/>
        <a:ext cx="1442542" cy="623205"/>
      </dsp:txXfrm>
    </dsp:sp>
    <dsp:sp modelId="{DE7C4350-152E-4FB0-B091-CE8DECEA2135}">
      <dsp:nvSpPr>
        <dsp:cNvPr id="0" name=""/>
        <dsp:cNvSpPr/>
      </dsp:nvSpPr>
      <dsp:spPr>
        <a:xfrm>
          <a:off x="3468124" y="1829044"/>
          <a:ext cx="1598151" cy="59947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Executive Director</a:t>
          </a:r>
        </a:p>
        <a:p>
          <a:pPr marL="0" lvl="0" indent="0" algn="ctr" defTabSz="577850">
            <a:lnSpc>
              <a:spcPct val="90000"/>
            </a:lnSpc>
            <a:spcBef>
              <a:spcPct val="0"/>
            </a:spcBef>
            <a:spcAft>
              <a:spcPct val="35000"/>
            </a:spcAft>
            <a:buNone/>
          </a:pPr>
          <a:r>
            <a:rPr lang="en-US" sz="1300" kern="1200" dirty="0"/>
            <a:t>Claire Barcik</a:t>
          </a:r>
        </a:p>
      </dsp:txBody>
      <dsp:txXfrm>
        <a:off x="3468124" y="1829044"/>
        <a:ext cx="1598151" cy="599470"/>
      </dsp:txXfrm>
    </dsp:sp>
    <dsp:sp modelId="{11A0186C-BA10-4AB0-812C-94DB89208338}">
      <dsp:nvSpPr>
        <dsp:cNvPr id="0" name=""/>
        <dsp:cNvSpPr/>
      </dsp:nvSpPr>
      <dsp:spPr>
        <a:xfrm>
          <a:off x="1053899" y="2620219"/>
          <a:ext cx="1437275" cy="88669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Director of Finance &amp; Investment </a:t>
          </a:r>
        </a:p>
        <a:p>
          <a:pPr marL="0" lvl="0" indent="0" algn="ctr" defTabSz="533400">
            <a:lnSpc>
              <a:spcPct val="90000"/>
            </a:lnSpc>
            <a:spcBef>
              <a:spcPct val="0"/>
            </a:spcBef>
            <a:spcAft>
              <a:spcPct val="35000"/>
            </a:spcAft>
            <a:buNone/>
          </a:pPr>
          <a:r>
            <a:rPr lang="en-US" sz="1200" kern="1200" dirty="0"/>
            <a:t>MJ (Mritunjay) Sinha</a:t>
          </a:r>
        </a:p>
      </dsp:txBody>
      <dsp:txXfrm>
        <a:off x="1053899" y="2620219"/>
        <a:ext cx="1437275" cy="886697"/>
      </dsp:txXfrm>
    </dsp:sp>
    <dsp:sp modelId="{75EF4545-C282-4E3D-AFFB-AC508F15DE99}">
      <dsp:nvSpPr>
        <dsp:cNvPr id="0" name=""/>
        <dsp:cNvSpPr/>
      </dsp:nvSpPr>
      <dsp:spPr>
        <a:xfrm>
          <a:off x="1413218" y="3699136"/>
          <a:ext cx="1419163" cy="84543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Financial Administrator (0.6FTE)</a:t>
          </a:r>
        </a:p>
        <a:p>
          <a:pPr marL="0" lvl="0" indent="0" algn="ctr" defTabSz="577850">
            <a:lnSpc>
              <a:spcPct val="90000"/>
            </a:lnSpc>
            <a:spcBef>
              <a:spcPct val="0"/>
            </a:spcBef>
            <a:spcAft>
              <a:spcPct val="35000"/>
            </a:spcAft>
            <a:buNone/>
          </a:pPr>
          <a:r>
            <a:rPr lang="en-US" sz="1300" kern="1200" dirty="0"/>
            <a:t>Cindy Alexander</a:t>
          </a:r>
        </a:p>
      </dsp:txBody>
      <dsp:txXfrm>
        <a:off x="1413218" y="3699136"/>
        <a:ext cx="1419163" cy="845431"/>
      </dsp:txXfrm>
    </dsp:sp>
    <dsp:sp modelId="{B410395D-1FBA-4775-87B6-427DB3B33045}">
      <dsp:nvSpPr>
        <dsp:cNvPr id="0" name=""/>
        <dsp:cNvSpPr/>
      </dsp:nvSpPr>
      <dsp:spPr>
        <a:xfrm>
          <a:off x="2682878" y="2620219"/>
          <a:ext cx="1291571" cy="93704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Director of Programs</a:t>
          </a:r>
        </a:p>
        <a:p>
          <a:pPr marL="0" lvl="0" indent="0" algn="ctr" defTabSz="533400">
            <a:lnSpc>
              <a:spcPct val="90000"/>
            </a:lnSpc>
            <a:spcBef>
              <a:spcPct val="0"/>
            </a:spcBef>
            <a:spcAft>
              <a:spcPct val="35000"/>
            </a:spcAft>
            <a:buNone/>
          </a:pPr>
          <a:r>
            <a:rPr lang="en-US" sz="1200" kern="1200" dirty="0"/>
            <a:t>Anne Mark</a:t>
          </a:r>
        </a:p>
      </dsp:txBody>
      <dsp:txXfrm>
        <a:off x="2682878" y="2620219"/>
        <a:ext cx="1291571" cy="937042"/>
      </dsp:txXfrm>
    </dsp:sp>
    <dsp:sp modelId="{A8371AE5-A29E-4C86-AD3A-81E316473959}">
      <dsp:nvSpPr>
        <dsp:cNvPr id="0" name=""/>
        <dsp:cNvSpPr/>
      </dsp:nvSpPr>
      <dsp:spPr>
        <a:xfrm>
          <a:off x="4166153" y="2620219"/>
          <a:ext cx="1372871" cy="96923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Communications &amp; Policy Officer (0.5FTE)</a:t>
          </a:r>
        </a:p>
        <a:p>
          <a:pPr marL="0" lvl="0" indent="0" algn="ctr" defTabSz="533400">
            <a:lnSpc>
              <a:spcPct val="90000"/>
            </a:lnSpc>
            <a:spcBef>
              <a:spcPct val="0"/>
            </a:spcBef>
            <a:spcAft>
              <a:spcPct val="35000"/>
            </a:spcAft>
            <a:buNone/>
          </a:pPr>
          <a:r>
            <a:rPr lang="en-US" sz="1200" kern="1200" dirty="0"/>
            <a:t>Steve Brearton</a:t>
          </a:r>
        </a:p>
      </dsp:txBody>
      <dsp:txXfrm>
        <a:off x="4166153" y="2620219"/>
        <a:ext cx="1372871" cy="969235"/>
      </dsp:txXfrm>
    </dsp:sp>
    <dsp:sp modelId="{23133E14-D39D-4C0F-B8E5-F0562491C146}">
      <dsp:nvSpPr>
        <dsp:cNvPr id="0" name=""/>
        <dsp:cNvSpPr/>
      </dsp:nvSpPr>
      <dsp:spPr>
        <a:xfrm>
          <a:off x="5730729" y="2620219"/>
          <a:ext cx="1749770" cy="9112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Grants &amp; Office Coordinator</a:t>
          </a:r>
        </a:p>
        <a:p>
          <a:pPr marL="0" lvl="0" indent="0" algn="ctr" defTabSz="533400">
            <a:lnSpc>
              <a:spcPct val="90000"/>
            </a:lnSpc>
            <a:spcBef>
              <a:spcPct val="0"/>
            </a:spcBef>
            <a:spcAft>
              <a:spcPct val="35000"/>
            </a:spcAft>
            <a:buNone/>
          </a:pPr>
          <a:r>
            <a:rPr lang="en-US" sz="1200" kern="1200" dirty="0"/>
            <a:t>Shanjitha Rajasingam</a:t>
          </a:r>
        </a:p>
      </dsp:txBody>
      <dsp:txXfrm>
        <a:off x="5730729" y="2620219"/>
        <a:ext cx="1749770" cy="911272"/>
      </dsp:txXfrm>
    </dsp:sp>
    <dsp:sp modelId="{A2EAAB71-E869-404B-9078-B58BE7E91CD0}">
      <dsp:nvSpPr>
        <dsp:cNvPr id="0" name=""/>
        <dsp:cNvSpPr/>
      </dsp:nvSpPr>
      <dsp:spPr>
        <a:xfrm>
          <a:off x="3135290" y="832564"/>
          <a:ext cx="1588346" cy="77504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CDF Board</a:t>
          </a:r>
        </a:p>
      </dsp:txBody>
      <dsp:txXfrm>
        <a:off x="3135290" y="832564"/>
        <a:ext cx="1588346" cy="775048"/>
      </dsp:txXfrm>
    </dsp:sp>
    <dsp:sp modelId="{B1EF943F-2382-44FB-9066-3803BC2BC03B}">
      <dsp:nvSpPr>
        <dsp:cNvPr id="0" name=""/>
        <dsp:cNvSpPr/>
      </dsp:nvSpPr>
      <dsp:spPr>
        <a:xfrm>
          <a:off x="4860075" y="838279"/>
          <a:ext cx="1696120" cy="82191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CDF Committees</a:t>
          </a:r>
        </a:p>
      </dsp:txBody>
      <dsp:txXfrm>
        <a:off x="4860075" y="838279"/>
        <a:ext cx="1696120" cy="821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C35E-2D93-49F8-9DA0-8D9C475A9934}">
      <dsp:nvSpPr>
        <dsp:cNvPr id="0" name=""/>
        <dsp:cNvSpPr/>
      </dsp:nvSpPr>
      <dsp:spPr>
        <a:xfrm>
          <a:off x="5303" y="1314148"/>
          <a:ext cx="1644069" cy="9864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Call for Applications</a:t>
          </a:r>
        </a:p>
      </dsp:txBody>
      <dsp:txXfrm>
        <a:off x="34195" y="1343040"/>
        <a:ext cx="1586285" cy="928657"/>
      </dsp:txXfrm>
    </dsp:sp>
    <dsp:sp modelId="{6C762728-F260-4F81-95F4-227564FC20A7}">
      <dsp:nvSpPr>
        <dsp:cNvPr id="0" name=""/>
        <dsp:cNvSpPr/>
      </dsp:nvSpPr>
      <dsp:spPr>
        <a:xfrm>
          <a:off x="1813779" y="1603504"/>
          <a:ext cx="348542" cy="4077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813779" y="1685050"/>
        <a:ext cx="243979" cy="244637"/>
      </dsp:txXfrm>
    </dsp:sp>
    <dsp:sp modelId="{26B92BA9-787B-4CF3-B529-3CE822036C57}">
      <dsp:nvSpPr>
        <dsp:cNvPr id="0" name=""/>
        <dsp:cNvSpPr/>
      </dsp:nvSpPr>
      <dsp:spPr>
        <a:xfrm>
          <a:off x="2307000" y="1314148"/>
          <a:ext cx="1644069" cy="9864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Letters of Inquiry Online</a:t>
          </a:r>
        </a:p>
      </dsp:txBody>
      <dsp:txXfrm>
        <a:off x="2335892" y="1343040"/>
        <a:ext cx="1586285" cy="928657"/>
      </dsp:txXfrm>
    </dsp:sp>
    <dsp:sp modelId="{E20C6B37-2B14-451C-9CD3-18DF0FEF1B72}">
      <dsp:nvSpPr>
        <dsp:cNvPr id="0" name=""/>
        <dsp:cNvSpPr/>
      </dsp:nvSpPr>
      <dsp:spPr>
        <a:xfrm>
          <a:off x="4115476" y="1603504"/>
          <a:ext cx="348542" cy="4077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115476" y="1685050"/>
        <a:ext cx="243979" cy="244637"/>
      </dsp:txXfrm>
    </dsp:sp>
    <dsp:sp modelId="{67D902F6-6952-41D9-8F32-260F30C9F574}">
      <dsp:nvSpPr>
        <dsp:cNvPr id="0" name=""/>
        <dsp:cNvSpPr/>
      </dsp:nvSpPr>
      <dsp:spPr>
        <a:xfrm>
          <a:off x="4608697" y="1314148"/>
          <a:ext cx="1644069" cy="9864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Vetting Process – Staff &amp; Grant Committees</a:t>
          </a:r>
        </a:p>
      </dsp:txBody>
      <dsp:txXfrm>
        <a:off x="4637589" y="1343040"/>
        <a:ext cx="1586285" cy="928657"/>
      </dsp:txXfrm>
    </dsp:sp>
    <dsp:sp modelId="{A2D02526-7735-4E94-81D1-84145D223D3B}">
      <dsp:nvSpPr>
        <dsp:cNvPr id="0" name=""/>
        <dsp:cNvSpPr/>
      </dsp:nvSpPr>
      <dsp:spPr>
        <a:xfrm>
          <a:off x="6417173" y="1603504"/>
          <a:ext cx="348542" cy="4077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417173" y="1685050"/>
        <a:ext cx="243979" cy="244637"/>
      </dsp:txXfrm>
    </dsp:sp>
    <dsp:sp modelId="{16EC2AD3-2403-443C-9087-369A7C1B9DF6}">
      <dsp:nvSpPr>
        <dsp:cNvPr id="0" name=""/>
        <dsp:cNvSpPr/>
      </dsp:nvSpPr>
      <dsp:spPr>
        <a:xfrm>
          <a:off x="6910394" y="1314148"/>
          <a:ext cx="1644069" cy="9864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Invitation to Submit Full Application</a:t>
          </a:r>
        </a:p>
      </dsp:txBody>
      <dsp:txXfrm>
        <a:off x="6939286" y="1343040"/>
        <a:ext cx="1586285" cy="928657"/>
      </dsp:txXfrm>
    </dsp:sp>
    <dsp:sp modelId="{31BDBE91-8B57-42BA-8D21-54551510AAE0}">
      <dsp:nvSpPr>
        <dsp:cNvPr id="0" name=""/>
        <dsp:cNvSpPr/>
      </dsp:nvSpPr>
      <dsp:spPr>
        <a:xfrm>
          <a:off x="8718870" y="1603504"/>
          <a:ext cx="348542" cy="4077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718870" y="1685050"/>
        <a:ext cx="243979" cy="244637"/>
      </dsp:txXfrm>
    </dsp:sp>
    <dsp:sp modelId="{61D8F479-B67D-45FD-8C45-96398511DF76}">
      <dsp:nvSpPr>
        <dsp:cNvPr id="0" name=""/>
        <dsp:cNvSpPr/>
      </dsp:nvSpPr>
      <dsp:spPr>
        <a:xfrm>
          <a:off x="9212091" y="1314148"/>
          <a:ext cx="1644069" cy="9864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Grant Committee Vetting &amp; Recommendation to Board</a:t>
          </a:r>
        </a:p>
      </dsp:txBody>
      <dsp:txXfrm>
        <a:off x="9240983" y="1343040"/>
        <a:ext cx="1586285" cy="9286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40BC1-C924-4F33-9E9B-032BDFCEE5E9}"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E408B-7777-462E-9926-279357FAF58E}" type="slidenum">
              <a:rPr lang="en-US" smtClean="0"/>
              <a:t>‹#›</a:t>
            </a:fld>
            <a:endParaRPr lang="en-US"/>
          </a:p>
        </p:txBody>
      </p:sp>
    </p:spTree>
    <p:extLst>
      <p:ext uri="{BB962C8B-B14F-4D97-AF65-F5344CB8AC3E}">
        <p14:creationId xmlns:p14="http://schemas.microsoft.com/office/powerpoint/2010/main" val="6194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87E408B-7777-462E-9926-279357FAF58E}" type="slidenum">
              <a:rPr lang="en-US" smtClean="0"/>
              <a:t>1</a:t>
            </a:fld>
            <a:endParaRPr lang="en-US" dirty="0"/>
          </a:p>
        </p:txBody>
      </p:sp>
    </p:spTree>
    <p:extLst>
      <p:ext uri="{BB962C8B-B14F-4D97-AF65-F5344CB8AC3E}">
        <p14:creationId xmlns:p14="http://schemas.microsoft.com/office/powerpoint/2010/main" val="169443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48651F-A684-45CE-9A72-0F0F52ACCF19}"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a:t>The Catherine Donnelly Foundation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AD9B9913-F6E2-48FC-8F42-CF91351B9DE0}" type="datetime1">
              <a:rPr lang="en-US" smtClean="0"/>
              <a:t>2/4/2021</a:t>
            </a:fld>
            <a:endParaRPr lang="en-US" dirty="0"/>
          </a:p>
        </p:txBody>
      </p:sp>
      <p:sp>
        <p:nvSpPr>
          <p:cNvPr id="4" name="Footer Placeholder 3"/>
          <p:cNvSpPr>
            <a:spLocks noGrp="1"/>
          </p:cNvSpPr>
          <p:nvPr>
            <p:ph type="ftr" sz="quarter" idx="11"/>
          </p:nvPr>
        </p:nvSpPr>
        <p:spPr/>
        <p:txBody>
          <a:bodyPr/>
          <a:lstStyle/>
          <a:p>
            <a:r>
              <a:rPr lang="en-US"/>
              <a:t>The Catherine Donnelly Foundation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38D5F1-F9C7-4999-9E05-44489CA60314}"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a:t>The Catherine Donnelly Foundation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76B565-42B3-4688-AF02-824B035565C0}"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a:t>The Catherine Donnelly Foundation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FBDD13-CCC2-4A1B-B8AC-6A15D74D18A6}"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a:t>The Catherine Donnelly Foundation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7F8B3E-7ED6-445F-8313-8DE32C5D2015}"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a:t>The Catherine Donnelly Foundation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452EA4-7F52-4551-BDA5-86260890EA38}"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a:t>The Catherine Donnelly Foundation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90913-245B-4EC4-A46C-B4720F186374}"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a:t>The Catherine Donnelly Foundation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BE332-7EEF-4177-B791-EDE1891FBAF1}"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a:t>The Catherine Donnelly Foundation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A9695-BBC6-45F6-8BE3-210268DFB0C8}"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a:t>The Catherine Donnelly Foundation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D215E4-3004-4742-B62C-6BD536857603}" type="datetime1">
              <a:rPr lang="en-US" smtClean="0"/>
              <a:t>2/4/2021</a:t>
            </a:fld>
            <a:endParaRPr lang="en-US" dirty="0"/>
          </a:p>
        </p:txBody>
      </p:sp>
      <p:sp>
        <p:nvSpPr>
          <p:cNvPr id="5" name="Footer Placeholder 4"/>
          <p:cNvSpPr>
            <a:spLocks noGrp="1"/>
          </p:cNvSpPr>
          <p:nvPr>
            <p:ph type="ftr" sz="quarter" idx="11"/>
          </p:nvPr>
        </p:nvSpPr>
        <p:spPr/>
        <p:txBody>
          <a:bodyPr/>
          <a:lstStyle/>
          <a:p>
            <a:r>
              <a:rPr lang="en-US"/>
              <a:t>The Catherine Donnelly Foundation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266BF-470D-4393-B916-25B7BD3BAD51}" type="datetime1">
              <a:rPr lang="en-US" smtClean="0"/>
              <a:t>2/4/2021</a:t>
            </a:fld>
            <a:endParaRPr lang="en-US" dirty="0"/>
          </a:p>
        </p:txBody>
      </p:sp>
      <p:sp>
        <p:nvSpPr>
          <p:cNvPr id="6" name="Footer Placeholder 5"/>
          <p:cNvSpPr>
            <a:spLocks noGrp="1"/>
          </p:cNvSpPr>
          <p:nvPr>
            <p:ph type="ftr" sz="quarter" idx="11"/>
          </p:nvPr>
        </p:nvSpPr>
        <p:spPr/>
        <p:txBody>
          <a:bodyPr/>
          <a:lstStyle/>
          <a:p>
            <a:r>
              <a:rPr lang="en-US"/>
              <a:t>The Catherine Donnelly Foundation</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A9BABB-C613-4BE4-8F39-A6FF4BBCB5AC}" type="datetime1">
              <a:rPr lang="en-US" smtClean="0"/>
              <a:t>2/4/2021</a:t>
            </a:fld>
            <a:endParaRPr lang="en-US" dirty="0"/>
          </a:p>
        </p:txBody>
      </p:sp>
      <p:sp>
        <p:nvSpPr>
          <p:cNvPr id="8" name="Footer Placeholder 7"/>
          <p:cNvSpPr>
            <a:spLocks noGrp="1"/>
          </p:cNvSpPr>
          <p:nvPr>
            <p:ph type="ftr" sz="quarter" idx="11"/>
          </p:nvPr>
        </p:nvSpPr>
        <p:spPr/>
        <p:txBody>
          <a:bodyPr/>
          <a:lstStyle/>
          <a:p>
            <a:r>
              <a:rPr lang="en-US"/>
              <a:t>The Catherine Donnelly Foundation</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5ED2BA-A79A-4888-BD63-17C3B408C0BF}" type="datetime1">
              <a:rPr lang="en-US" smtClean="0"/>
              <a:t>2/4/2021</a:t>
            </a:fld>
            <a:endParaRPr lang="en-US" dirty="0"/>
          </a:p>
        </p:txBody>
      </p:sp>
      <p:sp>
        <p:nvSpPr>
          <p:cNvPr id="4" name="Footer Placeholder 3"/>
          <p:cNvSpPr>
            <a:spLocks noGrp="1"/>
          </p:cNvSpPr>
          <p:nvPr>
            <p:ph type="ftr" sz="quarter" idx="11"/>
          </p:nvPr>
        </p:nvSpPr>
        <p:spPr/>
        <p:txBody>
          <a:bodyPr/>
          <a:lstStyle/>
          <a:p>
            <a:r>
              <a:rPr lang="en-US"/>
              <a:t>The Catherine Donnelly Foundation</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EB146-1B7A-4384-941E-BA5A878385C5}" type="datetime1">
              <a:rPr lang="en-US" smtClean="0"/>
              <a:t>2/4/2021</a:t>
            </a:fld>
            <a:endParaRPr lang="en-US" dirty="0"/>
          </a:p>
        </p:txBody>
      </p:sp>
      <p:sp>
        <p:nvSpPr>
          <p:cNvPr id="3" name="Footer Placeholder 2"/>
          <p:cNvSpPr>
            <a:spLocks noGrp="1"/>
          </p:cNvSpPr>
          <p:nvPr>
            <p:ph type="ftr" sz="quarter" idx="11"/>
          </p:nvPr>
        </p:nvSpPr>
        <p:spPr/>
        <p:txBody>
          <a:bodyPr/>
          <a:lstStyle/>
          <a:p>
            <a:r>
              <a:rPr lang="en-US"/>
              <a:t>The Catherine Donnelly Foundation</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90AB043-1344-4D59-84A3-5BC4CE5F7720}" type="datetime1">
              <a:rPr lang="en-US" smtClean="0"/>
              <a:t>2/4/2021</a:t>
            </a:fld>
            <a:endParaRPr lang="en-US" dirty="0"/>
          </a:p>
        </p:txBody>
      </p:sp>
      <p:sp>
        <p:nvSpPr>
          <p:cNvPr id="6" name="Footer Placeholder 5"/>
          <p:cNvSpPr>
            <a:spLocks noGrp="1"/>
          </p:cNvSpPr>
          <p:nvPr>
            <p:ph type="ftr" sz="quarter" idx="11"/>
          </p:nvPr>
        </p:nvSpPr>
        <p:spPr/>
        <p:txBody>
          <a:bodyPr/>
          <a:lstStyle/>
          <a:p>
            <a:r>
              <a:rPr lang="en-US"/>
              <a:t>The Catherine Donnelly Foundation</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801015-F0D8-4863-A7B8-624B080B65A4}" type="datetime1">
              <a:rPr lang="en-US" smtClean="0"/>
              <a:t>2/4/2021</a:t>
            </a:fld>
            <a:endParaRPr lang="en-US" dirty="0"/>
          </a:p>
        </p:txBody>
      </p:sp>
      <p:sp>
        <p:nvSpPr>
          <p:cNvPr id="6" name="Footer Placeholder 5"/>
          <p:cNvSpPr>
            <a:spLocks noGrp="1"/>
          </p:cNvSpPr>
          <p:nvPr>
            <p:ph type="ftr" sz="quarter" idx="11"/>
          </p:nvPr>
        </p:nvSpPr>
        <p:spPr/>
        <p:txBody>
          <a:bodyPr/>
          <a:lstStyle/>
          <a:p>
            <a:r>
              <a:rPr lang="en-US"/>
              <a:t>The Catherine Donnelly Foundation</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022694D-4905-4DA7-AB83-E4F92AB3657E}" type="datetime1">
              <a:rPr lang="en-US" smtClean="0"/>
              <a:t>2/4/2021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The Catherine Donnelly Foundation</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8858" y="161077"/>
            <a:ext cx="7811389" cy="1641219"/>
          </a:xfrm>
        </p:spPr>
        <p:txBody>
          <a:bodyPr/>
          <a:lstStyle/>
          <a:p>
            <a:pPr algn="ctr"/>
            <a:r>
              <a:rPr lang="en-US" dirty="0"/>
              <a:t>NEW Board member orientation 2021</a:t>
            </a:r>
          </a:p>
        </p:txBody>
      </p:sp>
      <p:sp>
        <p:nvSpPr>
          <p:cNvPr id="4" name="Footer Placeholder 3"/>
          <p:cNvSpPr>
            <a:spLocks noGrp="1"/>
          </p:cNvSpPr>
          <p:nvPr>
            <p:ph type="ftr" sz="quarter" idx="11"/>
          </p:nvPr>
        </p:nvSpPr>
        <p:spPr>
          <a:xfrm>
            <a:off x="2830100" y="5668618"/>
            <a:ext cx="7543800" cy="365125"/>
          </a:xfrm>
        </p:spPr>
        <p:txBody>
          <a:bodyPr/>
          <a:lstStyle/>
          <a:p>
            <a:r>
              <a:rPr lang="en-US" sz="2600" b="1" dirty="0"/>
              <a:t>The Catherine Donnelly Foundation</a:t>
            </a:r>
          </a:p>
        </p:txBody>
      </p:sp>
      <p:pic>
        <p:nvPicPr>
          <p:cNvPr id="15" name="Picture 14">
            <a:extLst>
              <a:ext uri="{FF2B5EF4-FFF2-40B4-BE49-F238E27FC236}">
                <a16:creationId xmlns:a16="http://schemas.microsoft.com/office/drawing/2014/main" id="{5230F970-4392-428F-AB10-722B9B95300F}"/>
              </a:ext>
            </a:extLst>
          </p:cNvPr>
          <p:cNvPicPr>
            <a:picLocks noChangeAspect="1"/>
          </p:cNvPicPr>
          <p:nvPr/>
        </p:nvPicPr>
        <p:blipFill>
          <a:blip r:embed="rId3"/>
          <a:stretch>
            <a:fillRect/>
          </a:stretch>
        </p:blipFill>
        <p:spPr>
          <a:xfrm>
            <a:off x="3995117" y="2095911"/>
            <a:ext cx="3714750" cy="3143250"/>
          </a:xfrm>
          <a:prstGeom prst="rect">
            <a:avLst/>
          </a:prstGeom>
        </p:spPr>
      </p:pic>
      <p:sp>
        <p:nvSpPr>
          <p:cNvPr id="3" name="TextBox 2">
            <a:extLst>
              <a:ext uri="{FF2B5EF4-FFF2-40B4-BE49-F238E27FC236}">
                <a16:creationId xmlns:a16="http://schemas.microsoft.com/office/drawing/2014/main" id="{58BC596D-68F5-463A-AF08-3800334514CE}"/>
              </a:ext>
            </a:extLst>
          </p:cNvPr>
          <p:cNvSpPr txBox="1"/>
          <p:nvPr/>
        </p:nvSpPr>
        <p:spPr>
          <a:xfrm>
            <a:off x="6096000" y="5163444"/>
            <a:ext cx="2594610" cy="215444"/>
          </a:xfrm>
          <a:prstGeom prst="rect">
            <a:avLst/>
          </a:prstGeom>
          <a:noFill/>
        </p:spPr>
        <p:txBody>
          <a:bodyPr wrap="square" rtlCol="0">
            <a:spAutoFit/>
          </a:bodyPr>
          <a:lstStyle/>
          <a:p>
            <a:r>
              <a:rPr lang="en-CA" sz="800" dirty="0"/>
              <a:t>CDF  grantee Theatre for Living </a:t>
            </a:r>
          </a:p>
        </p:txBody>
      </p:sp>
    </p:spTree>
    <p:extLst>
      <p:ext uri="{BB962C8B-B14F-4D97-AF65-F5344CB8AC3E}">
        <p14:creationId xmlns:p14="http://schemas.microsoft.com/office/powerpoint/2010/main" val="563089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Twice Yearly OPEN Granting </a:t>
            </a:r>
            <a:r>
              <a:rPr lang="en-US" dirty="0" err="1"/>
              <a:t>CYcle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7647522"/>
              </p:ext>
            </p:extLst>
          </p:nvPr>
        </p:nvGraphicFramePr>
        <p:xfrm>
          <a:off x="684213" y="685800"/>
          <a:ext cx="10861464"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z="2600" b="1" dirty="0"/>
              <a:t>The Catherine Donnelly Foundation</a:t>
            </a:r>
          </a:p>
        </p:txBody>
      </p:sp>
    </p:spTree>
    <p:extLst>
      <p:ext uri="{BB962C8B-B14F-4D97-AF65-F5344CB8AC3E}">
        <p14:creationId xmlns:p14="http://schemas.microsoft.com/office/powerpoint/2010/main" val="263142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9630" y="374463"/>
            <a:ext cx="8534401" cy="3967525"/>
          </a:xfrm>
        </p:spPr>
        <p:txBody>
          <a:bodyPr>
            <a:normAutofit fontScale="90000"/>
          </a:bodyPr>
          <a:lstStyle/>
          <a:p>
            <a:r>
              <a:rPr lang="en-US" cap="none" dirty="0"/>
              <a:t>“Through this CDF-supported initiative, we can ensure that no one who comes through our doors, fleeing persecution and seeking protection in Canada, is forced into homelessness or separated from family members.”</a:t>
            </a:r>
            <a:br>
              <a:rPr lang="en-US" sz="2500" cap="none" dirty="0"/>
            </a:br>
            <a:endParaRPr lang="en-US" sz="2500" cap="none" dirty="0"/>
          </a:p>
        </p:txBody>
      </p:sp>
      <p:sp>
        <p:nvSpPr>
          <p:cNvPr id="8" name="Text Placeholder 7"/>
          <p:cNvSpPr>
            <a:spLocks noGrp="1"/>
          </p:cNvSpPr>
          <p:nvPr>
            <p:ph type="body" idx="1"/>
          </p:nvPr>
        </p:nvSpPr>
        <p:spPr>
          <a:xfrm>
            <a:off x="1544824" y="4346470"/>
            <a:ext cx="8876646" cy="628941"/>
          </a:xfrm>
        </p:spPr>
        <p:txBody>
          <a:bodyPr>
            <a:noAutofit/>
          </a:bodyPr>
          <a:lstStyle/>
          <a:p>
            <a:r>
              <a:rPr lang="en-US" sz="2400" dirty="0"/>
              <a:t>Halifax Refugee Clinic Executive Director Julie </a:t>
            </a:r>
            <a:r>
              <a:rPr lang="en-US" sz="2400" dirty="0" err="1"/>
              <a:t>Chamagne</a:t>
            </a:r>
            <a:endParaRPr lang="en-US" sz="2400" dirty="0"/>
          </a:p>
        </p:txBody>
      </p:sp>
      <p:sp>
        <p:nvSpPr>
          <p:cNvPr id="5" name="Footer Placeholder 4"/>
          <p:cNvSpPr>
            <a:spLocks noGrp="1"/>
          </p:cNvSpPr>
          <p:nvPr>
            <p:ph type="ftr" sz="quarter" idx="11"/>
          </p:nvPr>
        </p:nvSpPr>
        <p:spPr/>
        <p:txBody>
          <a:bodyPr/>
          <a:lstStyle/>
          <a:p>
            <a:r>
              <a:rPr lang="en-US" sz="2600" b="1" dirty="0"/>
              <a:t>The Catherine Donnelly Foundation</a:t>
            </a:r>
          </a:p>
        </p:txBody>
      </p:sp>
    </p:spTree>
    <p:extLst>
      <p:ext uri="{BB962C8B-B14F-4D97-AF65-F5344CB8AC3E}">
        <p14:creationId xmlns:p14="http://schemas.microsoft.com/office/powerpoint/2010/main" val="247588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24400" y="746170"/>
            <a:ext cx="6019800" cy="1143000"/>
          </a:xfrm>
        </p:spPr>
        <p:txBody>
          <a:bodyPr/>
          <a:lstStyle/>
          <a:p>
            <a:r>
              <a:rPr lang="en-US" dirty="0"/>
              <a:t>Housing committee Mandate</a:t>
            </a:r>
          </a:p>
        </p:txBody>
      </p:sp>
      <p:sp>
        <p:nvSpPr>
          <p:cNvPr id="8" name="Text Placeholder 7"/>
          <p:cNvSpPr>
            <a:spLocks noGrp="1"/>
          </p:cNvSpPr>
          <p:nvPr>
            <p:ph type="body" sz="half" idx="2"/>
          </p:nvPr>
        </p:nvSpPr>
        <p:spPr>
          <a:xfrm>
            <a:off x="4724400" y="2024591"/>
            <a:ext cx="6021388" cy="3280834"/>
          </a:xfrm>
        </p:spPr>
        <p:txBody>
          <a:bodyPr>
            <a:noAutofit/>
          </a:bodyPr>
          <a:lstStyle/>
          <a:p>
            <a:r>
              <a:rPr lang="en-US" b="0" i="0" dirty="0">
                <a:effectLst/>
              </a:rPr>
              <a:t>The Catherine Donnelly Foundation wishes to advance systems-change and lasting solutions in Canada's housing sector. It sets out to partner with organizations that are working to prevent and end homelessness, by addressing a lack of affordable housing through innovative and collaborative strategies and solutions. The CDF will consider projects that generate evidence, build capacity, advance collective solutions, and encourage public policy change that will build a vibrant non-profit and social housing sector.</a:t>
            </a:r>
          </a:p>
          <a:p>
            <a:r>
              <a:rPr lang="en-US" dirty="0"/>
              <a:t>E.g. A Way Home </a:t>
            </a:r>
          </a:p>
          <a:p>
            <a:endParaRPr lang="en-US" dirty="0"/>
          </a:p>
        </p:txBody>
      </p:sp>
      <p:sp>
        <p:nvSpPr>
          <p:cNvPr id="5" name="Footer Placeholder 4"/>
          <p:cNvSpPr>
            <a:spLocks noGrp="1"/>
          </p:cNvSpPr>
          <p:nvPr>
            <p:ph type="ftr" sz="quarter" idx="11"/>
          </p:nvPr>
        </p:nvSpPr>
        <p:spPr/>
        <p:txBody>
          <a:bodyPr/>
          <a:lstStyle/>
          <a:p>
            <a:r>
              <a:rPr lang="en-US" sz="2600" b="1" dirty="0"/>
              <a:t>The Catherine Donnelly Foundation</a:t>
            </a:r>
          </a:p>
        </p:txBody>
      </p:sp>
      <p:pic>
        <p:nvPicPr>
          <p:cNvPr id="19" name="Picture Placeholder 18">
            <a:extLst>
              <a:ext uri="{FF2B5EF4-FFF2-40B4-BE49-F238E27FC236}">
                <a16:creationId xmlns:a16="http://schemas.microsoft.com/office/drawing/2014/main" id="{B3B7FBD8-5404-4F59-A014-0A879BFC0DA9}"/>
              </a:ext>
            </a:extLst>
          </p:cNvPr>
          <p:cNvPicPr>
            <a:picLocks noGrp="1" noChangeAspect="1"/>
          </p:cNvPicPr>
          <p:nvPr>
            <p:ph type="pic" idx="1"/>
          </p:nvPr>
        </p:nvPicPr>
        <p:blipFill>
          <a:blip r:embed="rId2"/>
          <a:srcRect l="3784" r="3784"/>
          <a:stretch>
            <a:fillRect/>
          </a:stretch>
        </p:blipFill>
        <p:spPr>
          <a:xfrm>
            <a:off x="989012" y="967408"/>
            <a:ext cx="3280974" cy="4572000"/>
          </a:xfrm>
        </p:spPr>
      </p:pic>
      <p:sp>
        <p:nvSpPr>
          <p:cNvPr id="2" name="TextBox 1">
            <a:extLst>
              <a:ext uri="{FF2B5EF4-FFF2-40B4-BE49-F238E27FC236}">
                <a16:creationId xmlns:a16="http://schemas.microsoft.com/office/drawing/2014/main" id="{5FC03F0F-40D0-41F4-8F41-8A4DEC8004D4}"/>
              </a:ext>
            </a:extLst>
          </p:cNvPr>
          <p:cNvSpPr txBox="1"/>
          <p:nvPr/>
        </p:nvSpPr>
        <p:spPr>
          <a:xfrm>
            <a:off x="2743200" y="5532120"/>
            <a:ext cx="1899602" cy="215444"/>
          </a:xfrm>
          <a:prstGeom prst="rect">
            <a:avLst/>
          </a:prstGeom>
          <a:noFill/>
        </p:spPr>
        <p:txBody>
          <a:bodyPr wrap="square" rtlCol="0">
            <a:spAutoFit/>
          </a:bodyPr>
          <a:lstStyle/>
          <a:p>
            <a:r>
              <a:rPr lang="en-CA" sz="800" dirty="0"/>
              <a:t>A Way Home Canada</a:t>
            </a:r>
          </a:p>
        </p:txBody>
      </p:sp>
    </p:spTree>
    <p:extLst>
      <p:ext uri="{BB962C8B-B14F-4D97-AF65-F5344CB8AC3E}">
        <p14:creationId xmlns:p14="http://schemas.microsoft.com/office/powerpoint/2010/main" val="3808436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88E8-44D6-4CF9-B6FC-D6E01019FBF6}"/>
              </a:ext>
            </a:extLst>
          </p:cNvPr>
          <p:cNvSpPr>
            <a:spLocks noGrp="1"/>
          </p:cNvSpPr>
          <p:nvPr>
            <p:ph type="title"/>
          </p:nvPr>
        </p:nvSpPr>
        <p:spPr/>
        <p:txBody>
          <a:bodyPr>
            <a:normAutofit/>
          </a:bodyPr>
          <a:lstStyle/>
          <a:p>
            <a:br>
              <a:rPr lang="en-CA" sz="1800" dirty="0">
                <a:effectLst/>
                <a:latin typeface="Calibri" panose="020F0502020204030204" pitchFamily="34" charset="0"/>
                <a:ea typeface="Calibri" panose="020F0502020204030204" pitchFamily="34" charset="0"/>
              </a:rPr>
            </a:br>
            <a:endParaRPr lang="en-CA" dirty="0"/>
          </a:p>
        </p:txBody>
      </p:sp>
      <p:sp>
        <p:nvSpPr>
          <p:cNvPr id="4" name="Text Placeholder 3">
            <a:extLst>
              <a:ext uri="{FF2B5EF4-FFF2-40B4-BE49-F238E27FC236}">
                <a16:creationId xmlns:a16="http://schemas.microsoft.com/office/drawing/2014/main" id="{0CDB5887-7848-45E9-8B87-9E23BFD291E4}"/>
              </a:ext>
            </a:extLst>
          </p:cNvPr>
          <p:cNvSpPr>
            <a:spLocks noGrp="1"/>
          </p:cNvSpPr>
          <p:nvPr>
            <p:ph type="body" sz="half" idx="2"/>
          </p:nvPr>
        </p:nvSpPr>
        <p:spPr>
          <a:xfrm>
            <a:off x="1489753" y="1071568"/>
            <a:ext cx="9254447" cy="2719608"/>
          </a:xfrm>
        </p:spPr>
        <p:txBody>
          <a:bodyPr>
            <a:normAutofit/>
          </a:bodyPr>
          <a:lstStyle/>
          <a:p>
            <a:r>
              <a:rPr lang="en-CA" sz="3200" dirty="0">
                <a:solidFill>
                  <a:schemeClr val="tx1"/>
                </a:solidFill>
                <a:effectLst/>
                <a:latin typeface="+mj-lt"/>
                <a:ea typeface="Calibri" panose="020F0502020204030204" pitchFamily="34" charset="0"/>
              </a:rPr>
              <a:t>"The Catherine Donnelly Foundation is more than just a funder. CDF is a strategic partner, working alongside us to create systems change. We wouldn't be where we are today without their support."</a:t>
            </a:r>
            <a:endParaRPr lang="en-CA" sz="3200" dirty="0"/>
          </a:p>
        </p:txBody>
      </p:sp>
      <p:sp>
        <p:nvSpPr>
          <p:cNvPr id="5" name="Footer Placeholder 4">
            <a:extLst>
              <a:ext uri="{FF2B5EF4-FFF2-40B4-BE49-F238E27FC236}">
                <a16:creationId xmlns:a16="http://schemas.microsoft.com/office/drawing/2014/main" id="{A3F6F97D-5A57-43D7-B805-18DBFD0D655F}"/>
              </a:ext>
            </a:extLst>
          </p:cNvPr>
          <p:cNvSpPr>
            <a:spLocks noGrp="1"/>
          </p:cNvSpPr>
          <p:nvPr>
            <p:ph type="ftr" sz="quarter" idx="11"/>
          </p:nvPr>
        </p:nvSpPr>
        <p:spPr/>
        <p:txBody>
          <a:bodyPr/>
          <a:lstStyle/>
          <a:p>
            <a:r>
              <a:rPr lang="en-US"/>
              <a:t>The Catherine Donnelly Foundation</a:t>
            </a:r>
            <a:endParaRPr lang="en-US" dirty="0"/>
          </a:p>
        </p:txBody>
      </p:sp>
      <p:sp>
        <p:nvSpPr>
          <p:cNvPr id="7" name="TextBox 6">
            <a:extLst>
              <a:ext uri="{FF2B5EF4-FFF2-40B4-BE49-F238E27FC236}">
                <a16:creationId xmlns:a16="http://schemas.microsoft.com/office/drawing/2014/main" id="{96DD8B4F-4014-4236-BDA0-FBFD7E094952}"/>
              </a:ext>
            </a:extLst>
          </p:cNvPr>
          <p:cNvSpPr txBox="1"/>
          <p:nvPr/>
        </p:nvSpPr>
        <p:spPr>
          <a:xfrm>
            <a:off x="1749177" y="4228282"/>
            <a:ext cx="8329771" cy="461665"/>
          </a:xfrm>
          <a:prstGeom prst="rect">
            <a:avLst/>
          </a:prstGeom>
          <a:noFill/>
        </p:spPr>
        <p:txBody>
          <a:bodyPr wrap="square">
            <a:spAutoFit/>
          </a:bodyPr>
          <a:lstStyle/>
          <a:p>
            <a:r>
              <a:rPr lang="en-CA" sz="2400" dirty="0">
                <a:solidFill>
                  <a:schemeClr val="bg2">
                    <a:lumMod val="75000"/>
                  </a:schemeClr>
                </a:solidFill>
                <a:effectLst/>
                <a:latin typeface="+mj-lt"/>
                <a:ea typeface="Calibri" panose="020F0502020204030204" pitchFamily="34" charset="0"/>
              </a:rPr>
              <a:t>Melanie Redman, President &amp; CEO, A Way Home</a:t>
            </a:r>
          </a:p>
        </p:txBody>
      </p:sp>
    </p:spTree>
    <p:extLst>
      <p:ext uri="{BB962C8B-B14F-4D97-AF65-F5344CB8AC3E}">
        <p14:creationId xmlns:p14="http://schemas.microsoft.com/office/powerpoint/2010/main" val="950641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009650"/>
            <a:ext cx="6019800" cy="1143000"/>
          </a:xfrm>
        </p:spPr>
        <p:txBody>
          <a:bodyPr/>
          <a:lstStyle/>
          <a:p>
            <a:r>
              <a:rPr lang="en-US" dirty="0"/>
              <a:t>Environment Committee</a:t>
            </a:r>
          </a:p>
        </p:txBody>
      </p:sp>
      <p:sp>
        <p:nvSpPr>
          <p:cNvPr id="4" name="Text Placeholder 3"/>
          <p:cNvSpPr>
            <a:spLocks noGrp="1"/>
          </p:cNvSpPr>
          <p:nvPr>
            <p:ph type="body" sz="half" idx="2"/>
          </p:nvPr>
        </p:nvSpPr>
        <p:spPr>
          <a:xfrm>
            <a:off x="4724400" y="2405591"/>
            <a:ext cx="6021388" cy="2499784"/>
          </a:xfrm>
        </p:spPr>
        <p:txBody>
          <a:bodyPr>
            <a:normAutofit fontScale="77500" lnSpcReduction="20000"/>
          </a:bodyPr>
          <a:lstStyle/>
          <a:p>
            <a:r>
              <a:rPr lang="en-US" sz="2300" b="0" i="0" dirty="0">
                <a:effectLst/>
              </a:rPr>
              <a:t>The Catherine Donnelly Foundation's Environment Program seeks to mobilize public opinion to build up 'just' industries and economies of the future that generate green jobs as part of a low-carbon economy, that support place-based, resilient, wellbeing economies that protect workers’ rights, eradicate poverty, distribute wealth equitably, and uphold human rights. </a:t>
            </a:r>
            <a:endParaRPr lang="en-US" sz="2300" dirty="0"/>
          </a:p>
          <a:p>
            <a:r>
              <a:rPr lang="en-US" sz="2300" dirty="0"/>
              <a:t>E.g. Ecojustice; Low Carbon Funders Group; Healing Through the Land</a:t>
            </a:r>
          </a:p>
        </p:txBody>
      </p:sp>
      <p:sp>
        <p:nvSpPr>
          <p:cNvPr id="5" name="Footer Placeholder 4"/>
          <p:cNvSpPr>
            <a:spLocks noGrp="1"/>
          </p:cNvSpPr>
          <p:nvPr>
            <p:ph type="ftr" sz="quarter" idx="11"/>
          </p:nvPr>
        </p:nvSpPr>
        <p:spPr/>
        <p:txBody>
          <a:bodyPr/>
          <a:lstStyle/>
          <a:p>
            <a:r>
              <a:rPr lang="en-US" sz="2600" b="1" dirty="0"/>
              <a:t>The Catherine Donnelly Foundation</a:t>
            </a:r>
          </a:p>
        </p:txBody>
      </p:sp>
      <p:pic>
        <p:nvPicPr>
          <p:cNvPr id="29" name="Picture Placeholder 28">
            <a:extLst>
              <a:ext uri="{FF2B5EF4-FFF2-40B4-BE49-F238E27FC236}">
                <a16:creationId xmlns:a16="http://schemas.microsoft.com/office/drawing/2014/main" id="{FD49336C-8A80-47F5-8E16-4AB38CB27C8E}"/>
              </a:ext>
            </a:extLst>
          </p:cNvPr>
          <p:cNvPicPr>
            <a:picLocks noGrp="1" noChangeAspect="1"/>
          </p:cNvPicPr>
          <p:nvPr>
            <p:ph type="pic" idx="1"/>
          </p:nvPr>
        </p:nvPicPr>
        <p:blipFill>
          <a:blip r:embed="rId2"/>
          <a:srcRect l="33578" r="33578"/>
          <a:stretch>
            <a:fillRect/>
          </a:stretch>
        </p:blipFill>
        <p:spPr/>
      </p:pic>
      <p:sp>
        <p:nvSpPr>
          <p:cNvPr id="30" name="TextBox 29">
            <a:extLst>
              <a:ext uri="{FF2B5EF4-FFF2-40B4-BE49-F238E27FC236}">
                <a16:creationId xmlns:a16="http://schemas.microsoft.com/office/drawing/2014/main" id="{B60D96FA-25FF-4618-AC52-72A61E4955B7}"/>
              </a:ext>
            </a:extLst>
          </p:cNvPr>
          <p:cNvSpPr txBox="1"/>
          <p:nvPr/>
        </p:nvSpPr>
        <p:spPr>
          <a:xfrm>
            <a:off x="2651760" y="5472738"/>
            <a:ext cx="2646926" cy="230832"/>
          </a:xfrm>
          <a:prstGeom prst="rect">
            <a:avLst/>
          </a:prstGeom>
          <a:noFill/>
        </p:spPr>
        <p:txBody>
          <a:bodyPr wrap="square" rtlCol="0">
            <a:spAutoFit/>
          </a:bodyPr>
          <a:lstStyle/>
          <a:p>
            <a:r>
              <a:rPr lang="en-CA" sz="900" dirty="0"/>
              <a:t>Iron &amp; Earth Solar Skills</a:t>
            </a:r>
          </a:p>
        </p:txBody>
      </p:sp>
    </p:spTree>
    <p:extLst>
      <p:ext uri="{BB962C8B-B14F-4D97-AF65-F5344CB8AC3E}">
        <p14:creationId xmlns:p14="http://schemas.microsoft.com/office/powerpoint/2010/main" val="3056701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Without the support of the Catherine Donnelly Foundation, we would never have gotten this project off the ground.  Your initial investment kicked it off. </a:t>
            </a:r>
          </a:p>
        </p:txBody>
      </p:sp>
      <p:sp>
        <p:nvSpPr>
          <p:cNvPr id="3" name="Text Placeholder 2"/>
          <p:cNvSpPr>
            <a:spLocks noGrp="1"/>
          </p:cNvSpPr>
          <p:nvPr>
            <p:ph type="body" sz="quarter" idx="13"/>
          </p:nvPr>
        </p:nvSpPr>
        <p:spPr>
          <a:xfrm>
            <a:off x="2042112" y="3531740"/>
            <a:ext cx="8534400" cy="381000"/>
          </a:xfrm>
        </p:spPr>
        <p:txBody>
          <a:bodyPr>
            <a:noAutofit/>
          </a:bodyPr>
          <a:lstStyle/>
          <a:p>
            <a:r>
              <a:rPr lang="en-US" sz="2400" dirty="0"/>
              <a:t>Katie McKinnon, Co-Executive Director, The Leap</a:t>
            </a:r>
          </a:p>
        </p:txBody>
      </p:sp>
      <p:sp>
        <p:nvSpPr>
          <p:cNvPr id="4" name="Text Placeholder 3"/>
          <p:cNvSpPr>
            <a:spLocks noGrp="1"/>
          </p:cNvSpPr>
          <p:nvPr>
            <p:ph type="body" idx="1"/>
          </p:nvPr>
        </p:nvSpPr>
        <p:spPr/>
        <p:txBody>
          <a:bodyPr>
            <a:normAutofit/>
          </a:bodyPr>
          <a:lstStyle/>
          <a:p>
            <a:r>
              <a:rPr lang="en-US" sz="3000" b="1" dirty="0">
                <a:solidFill>
                  <a:schemeClr val="tx1"/>
                </a:solidFill>
              </a:rPr>
              <a:t>“</a:t>
            </a:r>
            <a:r>
              <a:rPr lang="en-US" sz="3000" dirty="0">
                <a:solidFill>
                  <a:schemeClr val="tx1"/>
                </a:solidFill>
              </a:rPr>
              <a:t>Early In” Bold Funder</a:t>
            </a:r>
          </a:p>
        </p:txBody>
      </p:sp>
      <p:sp>
        <p:nvSpPr>
          <p:cNvPr id="5" name="Footer Placeholder 4"/>
          <p:cNvSpPr>
            <a:spLocks noGrp="1"/>
          </p:cNvSpPr>
          <p:nvPr>
            <p:ph type="ftr" sz="quarter" idx="11"/>
          </p:nvPr>
        </p:nvSpPr>
        <p:spPr/>
        <p:txBody>
          <a:bodyPr/>
          <a:lstStyle/>
          <a:p>
            <a:r>
              <a:rPr lang="en-US" sz="2600" b="1" dirty="0"/>
              <a:t>The Catherine Donnelly Foundation</a:t>
            </a:r>
          </a:p>
        </p:txBody>
      </p:sp>
    </p:spTree>
    <p:extLst>
      <p:ext uri="{BB962C8B-B14F-4D97-AF65-F5344CB8AC3E}">
        <p14:creationId xmlns:p14="http://schemas.microsoft.com/office/powerpoint/2010/main" val="233192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z="2600" b="1" dirty="0"/>
              <a:t>The Catherine Donnelly Foundation</a:t>
            </a:r>
          </a:p>
        </p:txBody>
      </p:sp>
      <p:sp>
        <p:nvSpPr>
          <p:cNvPr id="6" name="Title 5"/>
          <p:cNvSpPr>
            <a:spLocks noGrp="1"/>
          </p:cNvSpPr>
          <p:nvPr>
            <p:ph type="title" idx="4294967295"/>
          </p:nvPr>
        </p:nvSpPr>
        <p:spPr>
          <a:xfrm>
            <a:off x="4983480" y="933450"/>
            <a:ext cx="6019800" cy="1143000"/>
          </a:xfrm>
        </p:spPr>
        <p:txBody>
          <a:bodyPr>
            <a:normAutofit/>
          </a:bodyPr>
          <a:lstStyle/>
          <a:p>
            <a:r>
              <a:rPr lang="en-US" sz="2800" dirty="0"/>
              <a:t>Adult Education Committee</a:t>
            </a:r>
          </a:p>
        </p:txBody>
      </p:sp>
      <p:sp>
        <p:nvSpPr>
          <p:cNvPr id="8" name="Text Placeholder 7"/>
          <p:cNvSpPr>
            <a:spLocks noGrp="1"/>
          </p:cNvSpPr>
          <p:nvPr>
            <p:ph type="body" sz="half" idx="4294967295"/>
          </p:nvPr>
        </p:nvSpPr>
        <p:spPr>
          <a:xfrm>
            <a:off x="4896168" y="2171700"/>
            <a:ext cx="6021387" cy="3219450"/>
          </a:xfrm>
        </p:spPr>
        <p:txBody>
          <a:bodyPr>
            <a:normAutofit lnSpcReduction="10000"/>
          </a:bodyPr>
          <a:lstStyle/>
          <a:p>
            <a:r>
              <a:rPr lang="en-US" sz="1800" b="0" i="0" dirty="0">
                <a:effectLst/>
                <a:latin typeface="+mj-lt"/>
              </a:rPr>
              <a:t>The Catherine Donnelly Foundation takes a proactive approach to adult education, viewing it as an important tool to address the most pressing social, environmental, cultural and community development problems and concerns today. We are committed to supporting projects that promote active citizenship, democracy, personal and social transformation by fostering the development of critical consciousness and skills required to promote a more just, equitable and sustainable society in Canada.</a:t>
            </a:r>
          </a:p>
          <a:p>
            <a:r>
              <a:rPr lang="en-US" sz="1800" dirty="0">
                <a:latin typeface="+mj-lt"/>
              </a:rPr>
              <a:t>E.g. Righting Relations</a:t>
            </a:r>
          </a:p>
        </p:txBody>
      </p:sp>
      <p:sp>
        <p:nvSpPr>
          <p:cNvPr id="2" name="Rectangle 1">
            <a:extLst>
              <a:ext uri="{FF2B5EF4-FFF2-40B4-BE49-F238E27FC236}">
                <a16:creationId xmlns:a16="http://schemas.microsoft.com/office/drawing/2014/main" id="{E52AF7DD-7EEB-460C-8CA3-1C5A0CF6A43E}"/>
              </a:ext>
            </a:extLst>
          </p:cNvPr>
          <p:cNvSpPr/>
          <p:nvPr/>
        </p:nvSpPr>
        <p:spPr>
          <a:xfrm>
            <a:off x="902970" y="459105"/>
            <a:ext cx="3143250" cy="245745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1CA728D4-843D-4786-85C6-0D329A05B632}"/>
              </a:ext>
            </a:extLst>
          </p:cNvPr>
          <p:cNvSpPr/>
          <p:nvPr/>
        </p:nvSpPr>
        <p:spPr>
          <a:xfrm>
            <a:off x="902970" y="3383280"/>
            <a:ext cx="3131820" cy="245745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FCB87B81-0B81-4B6C-8C82-343CEA22E457}"/>
              </a:ext>
            </a:extLst>
          </p:cNvPr>
          <p:cNvSpPr txBox="1"/>
          <p:nvPr/>
        </p:nvSpPr>
        <p:spPr>
          <a:xfrm>
            <a:off x="3085307" y="2903220"/>
            <a:ext cx="2743200" cy="230832"/>
          </a:xfrm>
          <a:prstGeom prst="rect">
            <a:avLst/>
          </a:prstGeom>
          <a:noFill/>
        </p:spPr>
        <p:txBody>
          <a:bodyPr wrap="square" rtlCol="0">
            <a:spAutoFit/>
          </a:bodyPr>
          <a:lstStyle/>
          <a:p>
            <a:r>
              <a:rPr lang="en-CA" sz="900" dirty="0"/>
              <a:t>Roots to Harvest</a:t>
            </a:r>
          </a:p>
        </p:txBody>
      </p:sp>
      <p:sp>
        <p:nvSpPr>
          <p:cNvPr id="13" name="TextBox 12">
            <a:extLst>
              <a:ext uri="{FF2B5EF4-FFF2-40B4-BE49-F238E27FC236}">
                <a16:creationId xmlns:a16="http://schemas.microsoft.com/office/drawing/2014/main" id="{B2B1580E-EA3F-4260-B43E-30133FCB704E}"/>
              </a:ext>
            </a:extLst>
          </p:cNvPr>
          <p:cNvSpPr txBox="1"/>
          <p:nvPr/>
        </p:nvSpPr>
        <p:spPr>
          <a:xfrm>
            <a:off x="2994660" y="5829300"/>
            <a:ext cx="2160270" cy="230832"/>
          </a:xfrm>
          <a:prstGeom prst="rect">
            <a:avLst/>
          </a:prstGeom>
          <a:noFill/>
        </p:spPr>
        <p:txBody>
          <a:bodyPr wrap="square" rtlCol="0">
            <a:spAutoFit/>
          </a:bodyPr>
          <a:lstStyle/>
          <a:p>
            <a:r>
              <a:rPr lang="en-CA" sz="900" dirty="0"/>
              <a:t>Righting Relations</a:t>
            </a:r>
          </a:p>
        </p:txBody>
      </p:sp>
    </p:spTree>
    <p:extLst>
      <p:ext uri="{BB962C8B-B14F-4D97-AF65-F5344CB8AC3E}">
        <p14:creationId xmlns:p14="http://schemas.microsoft.com/office/powerpoint/2010/main" val="4187352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260A04-DAFA-4E12-8346-8CF82400ABB1}"/>
              </a:ext>
            </a:extLst>
          </p:cNvPr>
          <p:cNvSpPr>
            <a:spLocks noGrp="1"/>
          </p:cNvSpPr>
          <p:nvPr>
            <p:ph type="ftr" sz="quarter" idx="11"/>
          </p:nvPr>
        </p:nvSpPr>
        <p:spPr/>
        <p:txBody>
          <a:bodyPr/>
          <a:lstStyle/>
          <a:p>
            <a:r>
              <a:rPr lang="en-US" sz="2400" b="1" dirty="0"/>
              <a:t>The Catherine Donnelly Foundation</a:t>
            </a:r>
          </a:p>
        </p:txBody>
      </p:sp>
      <p:sp>
        <p:nvSpPr>
          <p:cNvPr id="4" name="TextBox 3">
            <a:extLst>
              <a:ext uri="{FF2B5EF4-FFF2-40B4-BE49-F238E27FC236}">
                <a16:creationId xmlns:a16="http://schemas.microsoft.com/office/drawing/2014/main" id="{417DA7FD-4E36-45E4-8E2C-B1774767A526}"/>
              </a:ext>
            </a:extLst>
          </p:cNvPr>
          <p:cNvSpPr txBox="1"/>
          <p:nvPr/>
        </p:nvSpPr>
        <p:spPr>
          <a:xfrm>
            <a:off x="1903290" y="972188"/>
            <a:ext cx="7435922" cy="4062651"/>
          </a:xfrm>
          <a:prstGeom prst="rect">
            <a:avLst/>
          </a:prstGeom>
          <a:noFill/>
        </p:spPr>
        <p:txBody>
          <a:bodyPr wrap="square">
            <a:spAutoFit/>
          </a:bodyPr>
          <a:lstStyle/>
          <a:p>
            <a:r>
              <a:rPr lang="en-CA" sz="2400" dirty="0">
                <a:effectLst/>
                <a:latin typeface="+mj-lt"/>
                <a:ea typeface="Calibri" panose="020F0502020204030204" pitchFamily="34" charset="0"/>
              </a:rPr>
              <a:t>"CDF has been the most collaborative and supportive funder I have ever worked with. They truly have walked this journey with us. And in doing so they have self-reflected and worked hard to decolonialize their practices through-out the entire organization. As one Indigenous woman stated, “CDF has supported us being us. We have not had to fit into a box but can do what we need to do to bring about healing and positive changes. That is huge.” </a:t>
            </a:r>
            <a:br>
              <a:rPr lang="en-US" sz="1400" dirty="0"/>
            </a:br>
            <a:endParaRPr lang="en-CA" dirty="0"/>
          </a:p>
        </p:txBody>
      </p:sp>
      <p:sp>
        <p:nvSpPr>
          <p:cNvPr id="6" name="TextBox 5">
            <a:extLst>
              <a:ext uri="{FF2B5EF4-FFF2-40B4-BE49-F238E27FC236}">
                <a16:creationId xmlns:a16="http://schemas.microsoft.com/office/drawing/2014/main" id="{57B90456-1D0B-4B04-9746-F8112F97B382}"/>
              </a:ext>
            </a:extLst>
          </p:cNvPr>
          <p:cNvSpPr txBox="1"/>
          <p:nvPr/>
        </p:nvSpPr>
        <p:spPr>
          <a:xfrm>
            <a:off x="2375897" y="4916645"/>
            <a:ext cx="7939356" cy="400110"/>
          </a:xfrm>
          <a:prstGeom prst="rect">
            <a:avLst/>
          </a:prstGeom>
          <a:noFill/>
        </p:spPr>
        <p:txBody>
          <a:bodyPr wrap="square">
            <a:spAutoFit/>
          </a:bodyPr>
          <a:lstStyle/>
          <a:p>
            <a:r>
              <a:rPr lang="en-CA" sz="2000" dirty="0">
                <a:effectLst/>
                <a:latin typeface="+mj-lt"/>
                <a:ea typeface="Calibri" panose="020F0502020204030204" pitchFamily="34" charset="0"/>
              </a:rPr>
              <a:t>Ishbel Munro, National Steering Committee Righting Relations</a:t>
            </a:r>
            <a:endParaRPr lang="en-US" sz="2000" b="1" dirty="0">
              <a:latin typeface="+mj-lt"/>
            </a:endParaRPr>
          </a:p>
        </p:txBody>
      </p:sp>
    </p:spTree>
    <p:extLst>
      <p:ext uri="{BB962C8B-B14F-4D97-AF65-F5344CB8AC3E}">
        <p14:creationId xmlns:p14="http://schemas.microsoft.com/office/powerpoint/2010/main" val="42465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1BD981-B103-4DA3-8769-0747912B55C1}"/>
              </a:ext>
            </a:extLst>
          </p:cNvPr>
          <p:cNvSpPr>
            <a:spLocks noGrp="1"/>
          </p:cNvSpPr>
          <p:nvPr>
            <p:ph type="ftr" sz="quarter" idx="11"/>
          </p:nvPr>
        </p:nvSpPr>
        <p:spPr/>
        <p:txBody>
          <a:bodyPr/>
          <a:lstStyle/>
          <a:p>
            <a:r>
              <a:rPr lang="en-US" sz="1800" b="1" dirty="0"/>
              <a:t>The Catherine Donnelly Foundation</a:t>
            </a:r>
          </a:p>
        </p:txBody>
      </p:sp>
      <p:sp>
        <p:nvSpPr>
          <p:cNvPr id="4" name="TextBox 3">
            <a:extLst>
              <a:ext uri="{FF2B5EF4-FFF2-40B4-BE49-F238E27FC236}">
                <a16:creationId xmlns:a16="http://schemas.microsoft.com/office/drawing/2014/main" id="{4B8C1887-D2B8-41CD-B46B-18A5B6ABBE85}"/>
              </a:ext>
            </a:extLst>
          </p:cNvPr>
          <p:cNvSpPr txBox="1"/>
          <p:nvPr/>
        </p:nvSpPr>
        <p:spPr>
          <a:xfrm>
            <a:off x="2196446" y="1940727"/>
            <a:ext cx="8776355" cy="2862322"/>
          </a:xfrm>
          <a:prstGeom prst="rect">
            <a:avLst/>
          </a:prstGeom>
          <a:noFill/>
        </p:spPr>
        <p:txBody>
          <a:bodyPr wrap="square">
            <a:spAutoFit/>
          </a:bodyPr>
          <a:lstStyle/>
          <a:p>
            <a:r>
              <a:rPr lang="en-CA" sz="2000" b="1" dirty="0">
                <a:solidFill>
                  <a:schemeClr val="bg1">
                    <a:lumMod val="65000"/>
                    <a:lumOff val="35000"/>
                  </a:schemeClr>
                </a:solidFill>
                <a:effectLst/>
                <a:ea typeface="Calibri" panose="020F0502020204030204" pitchFamily="34" charset="0"/>
              </a:rPr>
              <a:t>Why a communication plan?</a:t>
            </a:r>
            <a:br>
              <a:rPr lang="en-CA" sz="2000" dirty="0">
                <a:solidFill>
                  <a:schemeClr val="bg1">
                    <a:lumMod val="65000"/>
                    <a:lumOff val="35000"/>
                  </a:schemeClr>
                </a:solidFill>
                <a:effectLst/>
                <a:ea typeface="Calibri" panose="020F0502020204030204" pitchFamily="34" charset="0"/>
              </a:rPr>
            </a:br>
            <a:br>
              <a:rPr lang="en-CA" sz="2000" dirty="0">
                <a:solidFill>
                  <a:schemeClr val="bg1">
                    <a:lumMod val="65000"/>
                    <a:lumOff val="35000"/>
                  </a:schemeClr>
                </a:solidFill>
                <a:effectLst/>
                <a:ea typeface="Calibri" panose="020F0502020204030204" pitchFamily="34" charset="0"/>
              </a:rPr>
            </a:br>
            <a:r>
              <a:rPr lang="en-CA" sz="2000" dirty="0">
                <a:solidFill>
                  <a:schemeClr val="bg1">
                    <a:lumMod val="65000"/>
                    <a:lumOff val="35000"/>
                  </a:schemeClr>
                </a:solidFill>
                <a:effectLst/>
                <a:ea typeface="Calibri" panose="020F0502020204030204" pitchFamily="34" charset="0"/>
              </a:rPr>
              <a:t>• Align priorities and messaging to promote CDF’s mission.</a:t>
            </a:r>
            <a:br>
              <a:rPr lang="en-CA" sz="2000" dirty="0">
                <a:solidFill>
                  <a:schemeClr val="bg1">
                    <a:lumMod val="65000"/>
                    <a:lumOff val="35000"/>
                  </a:schemeClr>
                </a:solidFill>
                <a:effectLst/>
                <a:ea typeface="Calibri" panose="020F0502020204030204" pitchFamily="34" charset="0"/>
              </a:rPr>
            </a:br>
            <a:r>
              <a:rPr lang="en-CA" sz="2000" dirty="0">
                <a:solidFill>
                  <a:schemeClr val="bg1">
                    <a:lumMod val="65000"/>
                    <a:lumOff val="35000"/>
                  </a:schemeClr>
                </a:solidFill>
                <a:effectLst/>
                <a:ea typeface="Calibri" panose="020F0502020204030204" pitchFamily="34" charset="0"/>
              </a:rPr>
              <a:t>• Encourage internal education and discussion.</a:t>
            </a:r>
            <a:br>
              <a:rPr lang="en-CA" sz="2000" dirty="0">
                <a:solidFill>
                  <a:schemeClr val="bg1">
                    <a:lumMod val="65000"/>
                    <a:lumOff val="35000"/>
                  </a:schemeClr>
                </a:solidFill>
                <a:effectLst/>
                <a:ea typeface="Calibri" panose="020F0502020204030204" pitchFamily="34" charset="0"/>
              </a:rPr>
            </a:br>
            <a:r>
              <a:rPr lang="en-CA" sz="2000" dirty="0">
                <a:solidFill>
                  <a:schemeClr val="bg1">
                    <a:lumMod val="65000"/>
                    <a:lumOff val="35000"/>
                  </a:schemeClr>
                </a:solidFill>
                <a:effectLst/>
                <a:ea typeface="Calibri" panose="020F0502020204030204" pitchFamily="34" charset="0"/>
              </a:rPr>
              <a:t>• Tailor communication toward specific audiences.</a:t>
            </a:r>
            <a:br>
              <a:rPr lang="en-CA" sz="2000" dirty="0">
                <a:solidFill>
                  <a:schemeClr val="bg1">
                    <a:lumMod val="65000"/>
                    <a:lumOff val="35000"/>
                  </a:schemeClr>
                </a:solidFill>
                <a:effectLst/>
                <a:ea typeface="Calibri" panose="020F0502020204030204" pitchFamily="34" charset="0"/>
              </a:rPr>
            </a:br>
            <a:r>
              <a:rPr lang="en-CA" sz="2000" dirty="0">
                <a:solidFill>
                  <a:schemeClr val="bg1">
                    <a:lumMod val="65000"/>
                    <a:lumOff val="35000"/>
                  </a:schemeClr>
                </a:solidFill>
                <a:effectLst/>
                <a:ea typeface="Calibri" panose="020F0502020204030204" pitchFamily="34" charset="0"/>
              </a:rPr>
              <a:t>• Create targeted materials using most effective mediums to communicate with those groups.</a:t>
            </a:r>
            <a:br>
              <a:rPr lang="en-CA" sz="2000" dirty="0">
                <a:solidFill>
                  <a:schemeClr val="bg1">
                    <a:lumMod val="65000"/>
                    <a:lumOff val="35000"/>
                  </a:schemeClr>
                </a:solidFill>
                <a:effectLst/>
                <a:ea typeface="Calibri" panose="020F0502020204030204" pitchFamily="34" charset="0"/>
              </a:rPr>
            </a:br>
            <a:r>
              <a:rPr lang="en-CA" sz="2000" dirty="0">
                <a:solidFill>
                  <a:schemeClr val="bg1">
                    <a:lumMod val="65000"/>
                    <a:lumOff val="35000"/>
                  </a:schemeClr>
                </a:solidFill>
                <a:effectLst/>
                <a:ea typeface="Calibri" panose="020F0502020204030204" pitchFamily="34" charset="0"/>
              </a:rPr>
              <a:t>• Establish an evaluation process to assess what works and what doesn’t</a:t>
            </a:r>
          </a:p>
        </p:txBody>
      </p:sp>
      <p:sp>
        <p:nvSpPr>
          <p:cNvPr id="5" name="Title 5">
            <a:extLst>
              <a:ext uri="{FF2B5EF4-FFF2-40B4-BE49-F238E27FC236}">
                <a16:creationId xmlns:a16="http://schemas.microsoft.com/office/drawing/2014/main" id="{0373821D-27E6-45C5-99F5-2F2553CF3DEA}"/>
              </a:ext>
            </a:extLst>
          </p:cNvPr>
          <p:cNvSpPr txBox="1">
            <a:spLocks/>
          </p:cNvSpPr>
          <p:nvPr/>
        </p:nvSpPr>
        <p:spPr>
          <a:xfrm>
            <a:off x="2673914" y="565804"/>
            <a:ext cx="6019800" cy="1143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cap="none" dirty="0"/>
              <a:t>Communication &amp; Policy</a:t>
            </a:r>
          </a:p>
        </p:txBody>
      </p:sp>
    </p:spTree>
    <p:extLst>
      <p:ext uri="{BB962C8B-B14F-4D97-AF65-F5344CB8AC3E}">
        <p14:creationId xmlns:p14="http://schemas.microsoft.com/office/powerpoint/2010/main" val="1227483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2F564E-46B0-4070-98C7-BB1CEDF64D62}"/>
              </a:ext>
            </a:extLst>
          </p:cNvPr>
          <p:cNvSpPr>
            <a:spLocks noGrp="1"/>
          </p:cNvSpPr>
          <p:nvPr>
            <p:ph type="ftr" sz="quarter" idx="11"/>
          </p:nvPr>
        </p:nvSpPr>
        <p:spPr>
          <a:xfrm>
            <a:off x="938736" y="6109633"/>
            <a:ext cx="7543800" cy="365125"/>
          </a:xfrm>
        </p:spPr>
        <p:txBody>
          <a:bodyPr/>
          <a:lstStyle/>
          <a:p>
            <a:r>
              <a:rPr lang="en-US" sz="1800" b="1" dirty="0">
                <a:solidFill>
                  <a:schemeClr val="bg1">
                    <a:lumMod val="85000"/>
                    <a:lumOff val="15000"/>
                  </a:schemeClr>
                </a:solidFill>
              </a:rPr>
              <a:t>The Catherine Donnelly Foundation</a:t>
            </a:r>
          </a:p>
        </p:txBody>
      </p:sp>
      <p:sp>
        <p:nvSpPr>
          <p:cNvPr id="3" name="Title 5">
            <a:extLst>
              <a:ext uri="{FF2B5EF4-FFF2-40B4-BE49-F238E27FC236}">
                <a16:creationId xmlns:a16="http://schemas.microsoft.com/office/drawing/2014/main" id="{497B9274-A74D-4CC1-B360-E5F0AE5A0A0B}"/>
              </a:ext>
            </a:extLst>
          </p:cNvPr>
          <p:cNvSpPr txBox="1">
            <a:spLocks/>
          </p:cNvSpPr>
          <p:nvPr/>
        </p:nvSpPr>
        <p:spPr>
          <a:xfrm>
            <a:off x="2673914" y="565804"/>
            <a:ext cx="6019800" cy="1143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cap="none" dirty="0"/>
              <a:t>Communication &amp; Policy</a:t>
            </a:r>
          </a:p>
        </p:txBody>
      </p:sp>
      <p:sp>
        <p:nvSpPr>
          <p:cNvPr id="4" name="TextBox 3">
            <a:extLst>
              <a:ext uri="{FF2B5EF4-FFF2-40B4-BE49-F238E27FC236}">
                <a16:creationId xmlns:a16="http://schemas.microsoft.com/office/drawing/2014/main" id="{5F9A2534-9F2D-450C-8CBC-F3A5DB5EA849}"/>
              </a:ext>
            </a:extLst>
          </p:cNvPr>
          <p:cNvSpPr txBox="1"/>
          <p:nvPr/>
        </p:nvSpPr>
        <p:spPr>
          <a:xfrm>
            <a:off x="2196446" y="1582501"/>
            <a:ext cx="8776355" cy="4093428"/>
          </a:xfrm>
          <a:prstGeom prst="rect">
            <a:avLst/>
          </a:prstGeom>
          <a:noFill/>
        </p:spPr>
        <p:txBody>
          <a:bodyPr wrap="square">
            <a:spAutoFit/>
          </a:bodyPr>
          <a:lstStyle/>
          <a:p>
            <a:r>
              <a:rPr lang="en-CA" sz="2000" b="1" dirty="0">
                <a:solidFill>
                  <a:schemeClr val="bg1">
                    <a:lumMod val="65000"/>
                    <a:lumOff val="35000"/>
                  </a:schemeClr>
                </a:solidFill>
                <a:effectLst/>
                <a:ea typeface="Calibri" panose="020F0502020204030204" pitchFamily="34" charset="0"/>
              </a:rPr>
              <a:t>Our communication goals</a:t>
            </a:r>
            <a:br>
              <a:rPr lang="en-CA" sz="2000" dirty="0">
                <a:solidFill>
                  <a:schemeClr val="bg1">
                    <a:lumMod val="65000"/>
                    <a:lumOff val="35000"/>
                  </a:schemeClr>
                </a:solidFill>
                <a:effectLst/>
                <a:ea typeface="Calibri" panose="020F0502020204030204" pitchFamily="34" charset="0"/>
              </a:rPr>
            </a:br>
            <a:br>
              <a:rPr lang="en-CA" sz="2000" dirty="0">
                <a:solidFill>
                  <a:schemeClr val="bg1">
                    <a:lumMod val="65000"/>
                    <a:lumOff val="35000"/>
                  </a:schemeClr>
                </a:solidFill>
                <a:effectLst/>
                <a:ea typeface="Calibri" panose="020F0502020204030204" pitchFamily="34" charset="0"/>
              </a:rPr>
            </a:br>
            <a:r>
              <a:rPr lang="en-CA" sz="2000" dirty="0" err="1">
                <a:solidFill>
                  <a:schemeClr val="bg1">
                    <a:lumMod val="65000"/>
                    <a:lumOff val="35000"/>
                  </a:schemeClr>
                </a:solidFill>
                <a:ea typeface="Calibri" panose="020F0502020204030204" pitchFamily="34" charset="0"/>
              </a:rPr>
              <a:t>G</a:t>
            </a:r>
            <a:r>
              <a:rPr lang="en-CA" sz="2000" dirty="0" err="1">
                <a:solidFill>
                  <a:schemeClr val="bg1">
                    <a:lumMod val="65000"/>
                    <a:lumOff val="35000"/>
                  </a:schemeClr>
                </a:solidFill>
                <a:effectLst/>
                <a:ea typeface="Calibri" panose="020F0502020204030204" pitchFamily="34" charset="0"/>
              </a:rPr>
              <a:t>oals</a:t>
            </a:r>
            <a:r>
              <a:rPr lang="en-CA" sz="2000" dirty="0">
                <a:solidFill>
                  <a:schemeClr val="bg1">
                    <a:lumMod val="65000"/>
                    <a:lumOff val="35000"/>
                  </a:schemeClr>
                </a:solidFill>
                <a:effectLst/>
                <a:ea typeface="Calibri" panose="020F0502020204030204" pitchFamily="34" charset="0"/>
              </a:rPr>
              <a:t> aligned to advance CDF’s mission to transform the lives of those most in need</a:t>
            </a:r>
            <a:br>
              <a:rPr lang="en-CA" sz="2000" dirty="0">
                <a:solidFill>
                  <a:schemeClr val="bg1">
                    <a:lumMod val="65000"/>
                    <a:lumOff val="35000"/>
                  </a:schemeClr>
                </a:solidFill>
                <a:effectLst/>
                <a:ea typeface="Calibri" panose="020F0502020204030204" pitchFamily="34" charset="0"/>
              </a:rPr>
            </a:br>
            <a:br>
              <a:rPr lang="en-CA" sz="2000" dirty="0">
                <a:solidFill>
                  <a:schemeClr val="bg1">
                    <a:lumMod val="65000"/>
                    <a:lumOff val="35000"/>
                  </a:schemeClr>
                </a:solidFill>
                <a:effectLst/>
                <a:ea typeface="Calibri" panose="020F0502020204030204" pitchFamily="34" charset="0"/>
              </a:rPr>
            </a:br>
            <a:r>
              <a:rPr lang="en-CA" sz="2000" dirty="0">
                <a:solidFill>
                  <a:schemeClr val="bg1">
                    <a:lumMod val="65000"/>
                    <a:lumOff val="35000"/>
                  </a:schemeClr>
                </a:solidFill>
                <a:effectLst/>
                <a:ea typeface="Calibri" panose="020F0502020204030204" pitchFamily="34" charset="0"/>
              </a:rPr>
              <a:t>• Amplify the voices of our program and project partners</a:t>
            </a:r>
            <a:br>
              <a:rPr lang="en-CA" sz="2000" dirty="0">
                <a:solidFill>
                  <a:schemeClr val="bg1">
                    <a:lumMod val="65000"/>
                    <a:lumOff val="35000"/>
                  </a:schemeClr>
                </a:solidFill>
                <a:effectLst/>
                <a:ea typeface="Calibri" panose="020F0502020204030204" pitchFamily="34" charset="0"/>
              </a:rPr>
            </a:br>
            <a:r>
              <a:rPr lang="en-CA" sz="2000" dirty="0">
                <a:solidFill>
                  <a:schemeClr val="bg1">
                    <a:lumMod val="65000"/>
                    <a:lumOff val="35000"/>
                  </a:schemeClr>
                </a:solidFill>
                <a:effectLst/>
                <a:ea typeface="Calibri" panose="020F0502020204030204" pitchFamily="34" charset="0"/>
              </a:rPr>
              <a:t>• Differentiate CDF as a systems-change organization that works </a:t>
            </a:r>
            <a:r>
              <a:rPr lang="en-CA" sz="2000" b="1" i="1" dirty="0">
                <a:solidFill>
                  <a:schemeClr val="bg1">
                    <a:lumMod val="65000"/>
                    <a:lumOff val="35000"/>
                  </a:schemeClr>
                </a:solidFill>
                <a:effectLst/>
                <a:ea typeface="Calibri" panose="020F0502020204030204" pitchFamily="34" charset="0"/>
              </a:rPr>
              <a:t>for </a:t>
            </a:r>
            <a:r>
              <a:rPr lang="en-CA" sz="2000" dirty="0">
                <a:solidFill>
                  <a:schemeClr val="bg1">
                    <a:lumMod val="65000"/>
                    <a:lumOff val="35000"/>
                  </a:schemeClr>
                </a:solidFill>
                <a:effectLst/>
                <a:ea typeface="Calibri" panose="020F0502020204030204" pitchFamily="34" charset="0"/>
              </a:rPr>
              <a:t>community-led and community-driven program and project partners</a:t>
            </a:r>
            <a:br>
              <a:rPr lang="en-CA" sz="2000" dirty="0">
                <a:solidFill>
                  <a:schemeClr val="bg1">
                    <a:lumMod val="65000"/>
                    <a:lumOff val="35000"/>
                  </a:schemeClr>
                </a:solidFill>
                <a:effectLst/>
                <a:ea typeface="Calibri" panose="020F0502020204030204" pitchFamily="34" charset="0"/>
              </a:rPr>
            </a:br>
            <a:r>
              <a:rPr lang="en-CA" sz="2000" dirty="0">
                <a:solidFill>
                  <a:schemeClr val="bg1">
                    <a:lumMod val="65000"/>
                    <a:lumOff val="35000"/>
                  </a:schemeClr>
                </a:solidFill>
                <a:effectLst/>
                <a:ea typeface="Calibri" panose="020F0502020204030204" pitchFamily="34" charset="0"/>
              </a:rPr>
              <a:t>• Increase public and peer knowledge and dialogue of progressive, sustainable ideas in our core funding areas</a:t>
            </a:r>
            <a:br>
              <a:rPr lang="en-CA" sz="2000" dirty="0">
                <a:solidFill>
                  <a:schemeClr val="bg1">
                    <a:lumMod val="65000"/>
                    <a:lumOff val="35000"/>
                  </a:schemeClr>
                </a:solidFill>
                <a:effectLst/>
                <a:ea typeface="Calibri" panose="020F0502020204030204" pitchFamily="34" charset="0"/>
              </a:rPr>
            </a:br>
            <a:r>
              <a:rPr lang="en-CA" sz="2000" dirty="0">
                <a:solidFill>
                  <a:schemeClr val="bg1">
                    <a:lumMod val="65000"/>
                    <a:lumOff val="35000"/>
                  </a:schemeClr>
                </a:solidFill>
                <a:effectLst/>
                <a:ea typeface="Calibri" panose="020F0502020204030204" pitchFamily="34" charset="0"/>
              </a:rPr>
              <a:t>• Support the CDF Board with materials that advance their knowledge and understanding of program and project work as well as current issues relating to our core funding areas</a:t>
            </a:r>
          </a:p>
        </p:txBody>
      </p:sp>
    </p:spTree>
    <p:extLst>
      <p:ext uri="{BB962C8B-B14F-4D97-AF65-F5344CB8AC3E}">
        <p14:creationId xmlns:p14="http://schemas.microsoft.com/office/powerpoint/2010/main" val="275141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62432"/>
            <a:ext cx="8534400" cy="1507067"/>
          </a:xfrm>
        </p:spPr>
        <p:txBody>
          <a:bodyPr>
            <a:normAutofit/>
          </a:bodyPr>
          <a:lstStyle/>
          <a:p>
            <a:r>
              <a:rPr lang="en-US" sz="3200" b="1" dirty="0">
                <a:effectLst/>
                <a:ea typeface="Times New Roman" panose="02020603050405020304" pitchFamily="18" charset="0"/>
              </a:rPr>
              <a:t>ORIENTATION FOR NEW BOARD DIRECTORS &amp; COMMITTEE MEMBERS</a:t>
            </a:r>
            <a:endParaRPr lang="en-US" sz="3200" dirty="0"/>
          </a:p>
        </p:txBody>
      </p:sp>
      <p:sp>
        <p:nvSpPr>
          <p:cNvPr id="3" name="Content Placeholder 2"/>
          <p:cNvSpPr>
            <a:spLocks noGrp="1"/>
          </p:cNvSpPr>
          <p:nvPr>
            <p:ph idx="1"/>
          </p:nvPr>
        </p:nvSpPr>
        <p:spPr>
          <a:xfrm>
            <a:off x="791789" y="847165"/>
            <a:ext cx="8534400" cy="3615267"/>
          </a:xfrm>
        </p:spPr>
        <p:txBody>
          <a:bodyPr/>
          <a:lstStyle/>
          <a:p>
            <a:r>
              <a:rPr lang="en-US" b="1" dirty="0"/>
              <a:t>1.	</a:t>
            </a:r>
            <a:r>
              <a:rPr lang="en-US" sz="1800" b="1" dirty="0">
                <a:effectLst/>
                <a:latin typeface="Arial" panose="020B0604020202020204" pitchFamily="34" charset="0"/>
                <a:ea typeface="Times New Roman" panose="02020603050405020304" pitchFamily="18" charset="0"/>
              </a:rPr>
              <a:t>Mission &amp; Vision	</a:t>
            </a:r>
            <a:endParaRPr lang="en-US" b="1" dirty="0"/>
          </a:p>
          <a:p>
            <a:r>
              <a:rPr lang="en-US" b="1" dirty="0"/>
              <a:t>2. 	Values </a:t>
            </a:r>
          </a:p>
          <a:p>
            <a:r>
              <a:rPr lang="en-US" b="1" dirty="0"/>
              <a:t>3. 	List of Board Committees </a:t>
            </a:r>
          </a:p>
          <a:p>
            <a:r>
              <a:rPr lang="en-US" b="1" dirty="0"/>
              <a:t>4.	Staff Structure – Your Go-</a:t>
            </a:r>
            <a:r>
              <a:rPr lang="en-US" b="1" dirty="0" err="1"/>
              <a:t>To’s</a:t>
            </a:r>
            <a:endParaRPr lang="en-US" b="1" dirty="0"/>
          </a:p>
          <a:p>
            <a:r>
              <a:rPr lang="en-US" b="1" dirty="0"/>
              <a:t>5.	Granting Framework</a:t>
            </a:r>
          </a:p>
          <a:p>
            <a:pPr lvl="3"/>
            <a:r>
              <a:rPr lang="en-US" dirty="0"/>
              <a:t>History – The Impact of our Funds</a:t>
            </a:r>
          </a:p>
          <a:p>
            <a:pPr lvl="3"/>
            <a:r>
              <a:rPr lang="en-US" dirty="0"/>
              <a:t>Granting Cycle</a:t>
            </a:r>
          </a:p>
          <a:p>
            <a:pPr lvl="3"/>
            <a:r>
              <a:rPr lang="en-US" dirty="0"/>
              <a:t>Partnerships</a:t>
            </a:r>
          </a:p>
          <a:p>
            <a:pPr marL="457200" lvl="1" indent="0">
              <a:buNone/>
            </a:pPr>
            <a:r>
              <a:rPr lang="en-US" dirty="0"/>
              <a:t>.</a:t>
            </a:r>
          </a:p>
        </p:txBody>
      </p:sp>
      <p:sp>
        <p:nvSpPr>
          <p:cNvPr id="4" name="Footer Placeholder 3"/>
          <p:cNvSpPr>
            <a:spLocks noGrp="1"/>
          </p:cNvSpPr>
          <p:nvPr>
            <p:ph type="ftr" sz="quarter" idx="11"/>
          </p:nvPr>
        </p:nvSpPr>
        <p:spPr/>
        <p:txBody>
          <a:bodyPr/>
          <a:lstStyle/>
          <a:p>
            <a:r>
              <a:rPr lang="en-US" sz="2600" b="1" dirty="0"/>
              <a:t>The Catherine Donnelly Foundation</a:t>
            </a:r>
          </a:p>
        </p:txBody>
      </p:sp>
    </p:spTree>
    <p:extLst>
      <p:ext uri="{BB962C8B-B14F-4D97-AF65-F5344CB8AC3E}">
        <p14:creationId xmlns:p14="http://schemas.microsoft.com/office/powerpoint/2010/main" val="3448675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r>
              <a:rPr lang="en-US"/>
              <a:t>&amp; Comments</a:t>
            </a:r>
          </a:p>
        </p:txBody>
      </p:sp>
      <p:pic>
        <p:nvPicPr>
          <p:cNvPr id="5" name="Content Placeholder 4"/>
          <p:cNvPicPr>
            <a:picLocks noGrp="1" noChangeAspect="1"/>
          </p:cNvPicPr>
          <p:nvPr>
            <p:ph idx="1"/>
          </p:nvPr>
        </p:nvPicPr>
        <p:blipFill>
          <a:blip r:embed="rId2"/>
          <a:stretch>
            <a:fillRect/>
          </a:stretch>
        </p:blipFill>
        <p:spPr>
          <a:xfrm>
            <a:off x="2773040" y="685800"/>
            <a:ext cx="4356746" cy="3614738"/>
          </a:xfrm>
          <a:prstGeom prst="rect">
            <a:avLst/>
          </a:prstGeom>
        </p:spPr>
      </p:pic>
      <p:sp>
        <p:nvSpPr>
          <p:cNvPr id="4" name="Footer Placeholder 3"/>
          <p:cNvSpPr>
            <a:spLocks noGrp="1"/>
          </p:cNvSpPr>
          <p:nvPr>
            <p:ph type="ftr" sz="quarter" idx="11"/>
          </p:nvPr>
        </p:nvSpPr>
        <p:spPr/>
        <p:txBody>
          <a:bodyPr/>
          <a:lstStyle/>
          <a:p>
            <a:r>
              <a:rPr lang="en-US" sz="2600" b="1" dirty="0"/>
              <a:t>The Catherine Donnelly Foundation</a:t>
            </a:r>
          </a:p>
        </p:txBody>
      </p:sp>
    </p:spTree>
    <p:extLst>
      <p:ext uri="{BB962C8B-B14F-4D97-AF65-F5344CB8AC3E}">
        <p14:creationId xmlns:p14="http://schemas.microsoft.com/office/powerpoint/2010/main" val="813031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439E06-353C-4369-9F76-483FC7BB5833}"/>
              </a:ext>
            </a:extLst>
          </p:cNvPr>
          <p:cNvSpPr>
            <a:spLocks noGrp="1"/>
          </p:cNvSpPr>
          <p:nvPr>
            <p:ph type="ftr" sz="quarter" idx="11"/>
          </p:nvPr>
        </p:nvSpPr>
        <p:spPr>
          <a:xfrm>
            <a:off x="684211" y="5800725"/>
            <a:ext cx="9307513" cy="847724"/>
          </a:xfrm>
        </p:spPr>
        <p:txBody>
          <a:bodyPr/>
          <a:lstStyle/>
          <a:p>
            <a:r>
              <a:rPr lang="en-US" sz="2800" b="1" dirty="0">
                <a:solidFill>
                  <a:schemeClr val="tx1">
                    <a:lumMod val="95000"/>
                  </a:schemeClr>
                </a:solidFill>
              </a:rPr>
              <a:t>The Catherine Donnelly Foundation</a:t>
            </a:r>
          </a:p>
          <a:p>
            <a:endParaRPr lang="en-US" sz="2600" b="1" dirty="0">
              <a:solidFill>
                <a:schemeClr val="tx1">
                  <a:lumMod val="95000"/>
                </a:schemeClr>
              </a:solidFill>
            </a:endParaRPr>
          </a:p>
        </p:txBody>
      </p:sp>
      <p:pic>
        <p:nvPicPr>
          <p:cNvPr id="7" name="Picture 6">
            <a:extLst>
              <a:ext uri="{FF2B5EF4-FFF2-40B4-BE49-F238E27FC236}">
                <a16:creationId xmlns:a16="http://schemas.microsoft.com/office/drawing/2014/main" id="{50C50BBA-94BB-4E3C-B487-56A525F766E6}"/>
              </a:ext>
            </a:extLst>
          </p:cNvPr>
          <p:cNvPicPr>
            <a:picLocks noChangeAspect="1"/>
          </p:cNvPicPr>
          <p:nvPr/>
        </p:nvPicPr>
        <p:blipFill>
          <a:blip r:embed="rId2"/>
          <a:stretch>
            <a:fillRect/>
          </a:stretch>
        </p:blipFill>
        <p:spPr>
          <a:xfrm>
            <a:off x="2712720" y="457201"/>
            <a:ext cx="6794498" cy="5095874"/>
          </a:xfrm>
          <a:prstGeom prst="rect">
            <a:avLst/>
          </a:prstGeom>
        </p:spPr>
      </p:pic>
    </p:spTree>
    <p:extLst>
      <p:ext uri="{BB962C8B-B14F-4D97-AF65-F5344CB8AC3E}">
        <p14:creationId xmlns:p14="http://schemas.microsoft.com/office/powerpoint/2010/main" val="1663993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CF2F-5C8B-4B01-88CF-809A01AE229E}"/>
              </a:ext>
            </a:extLst>
          </p:cNvPr>
          <p:cNvSpPr>
            <a:spLocks noGrp="1"/>
          </p:cNvSpPr>
          <p:nvPr>
            <p:ph type="ctrTitle"/>
          </p:nvPr>
        </p:nvSpPr>
        <p:spPr>
          <a:xfrm>
            <a:off x="684212" y="685799"/>
            <a:ext cx="8001000" cy="1485901"/>
          </a:xfrm>
        </p:spPr>
        <p:txBody>
          <a:bodyPr/>
          <a:lstStyle/>
          <a:p>
            <a:r>
              <a:rPr lang="en-US" sz="3600" dirty="0">
                <a:effectLst/>
                <a:ea typeface="Times New Roman" panose="02020603050405020304" pitchFamily="18" charset="0"/>
                <a:cs typeface="Times New Roman" panose="02020603050405020304" pitchFamily="18" charset="0"/>
              </a:rPr>
              <a:t>Our Vision</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6F9146C6-8440-45B7-92AE-BCD41DBD46CB}"/>
              </a:ext>
            </a:extLst>
          </p:cNvPr>
          <p:cNvSpPr>
            <a:spLocks noGrp="1"/>
          </p:cNvSpPr>
          <p:nvPr>
            <p:ph type="subTitle" idx="1"/>
          </p:nvPr>
        </p:nvSpPr>
        <p:spPr>
          <a:xfrm>
            <a:off x="760412" y="1481667"/>
            <a:ext cx="10079038" cy="1947333"/>
          </a:xfrm>
        </p:spPr>
        <p:txBody>
          <a:bodyPr>
            <a:normAutofit lnSpcReduction="10000"/>
          </a:bodyPr>
          <a:lstStyle/>
          <a:p>
            <a:r>
              <a:rPr lang="en-CA" sz="2400" kern="1400" dirty="0">
                <a:effectLst/>
              </a:rPr>
              <a:t>The Catherine Donnelly Foundation's vision is to collaborate with others to create a world that respects and reverences creation; a world where all have a voice and can live with dignity to realize their full potential, a world that is open to transformation and one that seeks justice, peace and respect for all.</a:t>
            </a:r>
            <a:endParaRPr lang="en-US" sz="2400" kern="1400" dirty="0">
              <a:effectLst/>
            </a:endParaRPr>
          </a:p>
          <a:p>
            <a:endParaRPr lang="en-US" sz="2800" dirty="0"/>
          </a:p>
        </p:txBody>
      </p:sp>
      <p:sp>
        <p:nvSpPr>
          <p:cNvPr id="4" name="Footer Placeholder 3">
            <a:extLst>
              <a:ext uri="{FF2B5EF4-FFF2-40B4-BE49-F238E27FC236}">
                <a16:creationId xmlns:a16="http://schemas.microsoft.com/office/drawing/2014/main" id="{B5097C21-9ED6-4508-BE17-5FC6F645BAC1}"/>
              </a:ext>
            </a:extLst>
          </p:cNvPr>
          <p:cNvSpPr>
            <a:spLocks noGrp="1"/>
          </p:cNvSpPr>
          <p:nvPr>
            <p:ph type="ftr" sz="quarter" idx="11"/>
          </p:nvPr>
        </p:nvSpPr>
        <p:spPr/>
        <p:txBody>
          <a:bodyPr/>
          <a:lstStyle/>
          <a:p>
            <a:r>
              <a:rPr lang="en-US"/>
              <a:t>The Catherine Donnelly Foundation</a:t>
            </a:r>
            <a:endParaRPr lang="en-US" dirty="0"/>
          </a:p>
        </p:txBody>
      </p:sp>
      <p:sp>
        <p:nvSpPr>
          <p:cNvPr id="5" name="Title 1">
            <a:extLst>
              <a:ext uri="{FF2B5EF4-FFF2-40B4-BE49-F238E27FC236}">
                <a16:creationId xmlns:a16="http://schemas.microsoft.com/office/drawing/2014/main" id="{EA41C733-C628-4B78-A4BC-049014A12C2C}"/>
              </a:ext>
            </a:extLst>
          </p:cNvPr>
          <p:cNvSpPr txBox="1">
            <a:spLocks/>
          </p:cNvSpPr>
          <p:nvPr/>
        </p:nvSpPr>
        <p:spPr>
          <a:xfrm>
            <a:off x="684212" y="3657600"/>
            <a:ext cx="8001000" cy="1190626"/>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ea typeface="Times New Roman" panose="02020603050405020304" pitchFamily="18" charset="0"/>
                <a:cs typeface="Times New Roman" panose="02020603050405020304" pitchFamily="18" charset="0"/>
              </a:rPr>
              <a:t>Our Mission</a:t>
            </a:r>
            <a:br>
              <a:rPr lang="en-US" sz="3600" dirty="0">
                <a:latin typeface="Calibri" panose="020F0502020204030204" pitchFamily="34" charset="0"/>
                <a:ea typeface="Times New Roman" panose="02020603050405020304" pitchFamily="18" charset="0"/>
                <a:cs typeface="Times New Roman" panose="02020603050405020304" pitchFamily="18" charset="0"/>
              </a:rPr>
            </a:br>
            <a:endParaRPr lang="en-US" sz="3600" dirty="0"/>
          </a:p>
        </p:txBody>
      </p:sp>
      <p:sp>
        <p:nvSpPr>
          <p:cNvPr id="9" name="Subtitle 2">
            <a:extLst>
              <a:ext uri="{FF2B5EF4-FFF2-40B4-BE49-F238E27FC236}">
                <a16:creationId xmlns:a16="http://schemas.microsoft.com/office/drawing/2014/main" id="{84A7C4F5-3AFA-4EAA-895D-CC48EC779B12}"/>
              </a:ext>
            </a:extLst>
          </p:cNvPr>
          <p:cNvSpPr txBox="1">
            <a:spLocks/>
          </p:cNvSpPr>
          <p:nvPr/>
        </p:nvSpPr>
        <p:spPr>
          <a:xfrm>
            <a:off x="684212" y="4224867"/>
            <a:ext cx="10079038" cy="194733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sz="2400" b="0" dirty="0">
                <a:effectLst/>
              </a:rPr>
              <a:t>Committed to Gospel values, the Foundation strives to transform the lives of those most in need by proactively supporting creative initiatives in the areas of housing, adult education and the environment.</a:t>
            </a:r>
            <a:endParaRPr lang="en-US" sz="2800" kern="1400" dirty="0"/>
          </a:p>
          <a:p>
            <a:endParaRPr lang="en-US" sz="2800" dirty="0"/>
          </a:p>
        </p:txBody>
      </p:sp>
    </p:spTree>
    <p:extLst>
      <p:ext uri="{BB962C8B-B14F-4D97-AF65-F5344CB8AC3E}">
        <p14:creationId xmlns:p14="http://schemas.microsoft.com/office/powerpoint/2010/main" val="360220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A55A-B96C-4E51-BCF6-AC07A8F6D39E}"/>
              </a:ext>
            </a:extLst>
          </p:cNvPr>
          <p:cNvSpPr>
            <a:spLocks noGrp="1"/>
          </p:cNvSpPr>
          <p:nvPr>
            <p:ph type="title"/>
          </p:nvPr>
        </p:nvSpPr>
        <p:spPr>
          <a:xfrm>
            <a:off x="684212" y="4915957"/>
            <a:ext cx="8534400" cy="1507067"/>
          </a:xfrm>
        </p:spPr>
        <p:txBody>
          <a:bodyPr/>
          <a:lstStyle/>
          <a:p>
            <a:r>
              <a:rPr lang="en-US" dirty="0"/>
              <a:t>OUR VALUES</a:t>
            </a:r>
          </a:p>
        </p:txBody>
      </p:sp>
      <p:sp>
        <p:nvSpPr>
          <p:cNvPr id="3" name="Content Placeholder 2">
            <a:extLst>
              <a:ext uri="{FF2B5EF4-FFF2-40B4-BE49-F238E27FC236}">
                <a16:creationId xmlns:a16="http://schemas.microsoft.com/office/drawing/2014/main" id="{109150B1-2B22-45FE-A4C6-CAD05F3573EE}"/>
              </a:ext>
            </a:extLst>
          </p:cNvPr>
          <p:cNvSpPr>
            <a:spLocks noGrp="1"/>
          </p:cNvSpPr>
          <p:nvPr>
            <p:ph idx="1"/>
          </p:nvPr>
        </p:nvSpPr>
        <p:spPr>
          <a:xfrm>
            <a:off x="675481" y="450851"/>
            <a:ext cx="10841038" cy="4991100"/>
          </a:xfrm>
        </p:spPr>
        <p:txBody>
          <a:bodyPr>
            <a:normAutofit fontScale="77500" lnSpcReduction="20000"/>
          </a:bodyPr>
          <a:lstStyle/>
          <a:p>
            <a:r>
              <a:rPr lang="en-US" b="1" i="0" dirty="0">
                <a:effectLst/>
              </a:rPr>
              <a:t> 	Dignity of the Person</a:t>
            </a:r>
          </a:p>
          <a:p>
            <a:pPr marL="457200" lvl="1" indent="0">
              <a:buNone/>
            </a:pPr>
            <a:r>
              <a:rPr lang="en-US" b="0" i="0" dirty="0">
                <a:effectLst/>
              </a:rPr>
              <a:t>The belief that every person has inherent dignity and worth by virtue of being created by God and therefore entitled to an equitable share of the resources of God's universe.</a:t>
            </a:r>
          </a:p>
          <a:p>
            <a:r>
              <a:rPr lang="en-US" b="1" i="0" dirty="0">
                <a:effectLst/>
              </a:rPr>
              <a:t> 	Spirituality of Service</a:t>
            </a:r>
          </a:p>
          <a:p>
            <a:pPr marL="457200" lvl="1" indent="0">
              <a:buNone/>
            </a:pPr>
            <a:r>
              <a:rPr lang="en-US" b="0" i="0" dirty="0">
                <a:effectLst/>
              </a:rPr>
              <a:t>Our service, marked by justice and compassion, is inspired by biblical values and Christian principles and the Gospel directive that Christ came into the world </a:t>
            </a:r>
            <a:r>
              <a:rPr lang="en-US" b="0" i="1" dirty="0">
                <a:effectLst/>
              </a:rPr>
              <a:t>not to be served but to serve</a:t>
            </a:r>
            <a:r>
              <a:rPr lang="en-US" b="0" i="0" dirty="0">
                <a:effectLst/>
              </a:rPr>
              <a:t> (Mk 10:45).</a:t>
            </a:r>
          </a:p>
          <a:p>
            <a:r>
              <a:rPr lang="en-US" b="1" i="0" dirty="0">
                <a:effectLst/>
              </a:rPr>
              <a:t> 	Innovative and Creative Ideas</a:t>
            </a:r>
          </a:p>
          <a:p>
            <a:pPr marL="457200" lvl="1" indent="0">
              <a:buNone/>
            </a:pPr>
            <a:r>
              <a:rPr lang="en-US" b="0" i="0" dirty="0">
                <a:effectLst/>
              </a:rPr>
              <a:t>The Foundation believes in ideas that demonstrate proactive and creative responses to needs in the three areas of funding.</a:t>
            </a:r>
          </a:p>
          <a:p>
            <a:r>
              <a:rPr lang="en-US" b="1" i="0" dirty="0">
                <a:effectLst/>
              </a:rPr>
              <a:t> 	Partnership</a:t>
            </a:r>
          </a:p>
          <a:p>
            <a:pPr marL="457200" lvl="1" indent="0">
              <a:buNone/>
            </a:pPr>
            <a:r>
              <a:rPr lang="en-US" b="0" i="0" dirty="0">
                <a:effectLst/>
              </a:rPr>
              <a:t>The Foundation believes that cooperative ventures with other agencies of similar values ensure a more effective service to needs in the three funding areas.</a:t>
            </a:r>
          </a:p>
          <a:p>
            <a:r>
              <a:rPr lang="en-US" b="1" i="0" dirty="0">
                <a:effectLst/>
              </a:rPr>
              <a:t> 	Synergy/Integration</a:t>
            </a:r>
          </a:p>
          <a:p>
            <a:pPr marL="457200" lvl="1" indent="0">
              <a:buNone/>
            </a:pPr>
            <a:r>
              <a:rPr lang="en-US" b="0" i="0" dirty="0">
                <a:effectLst/>
              </a:rPr>
              <a:t>The Foundation will be biased towards projects and initiatives that simultaneously try to address more than one of the particular needs chosen for its support in the three areas for funding.</a:t>
            </a:r>
          </a:p>
          <a:p>
            <a:r>
              <a:rPr lang="en-US" b="1" i="0" dirty="0">
                <a:effectLst/>
              </a:rPr>
              <a:t> 	Ecological Integrity &amp; Environmental Sustainability</a:t>
            </a:r>
          </a:p>
          <a:p>
            <a:pPr marL="457200" lvl="1" indent="0">
              <a:buNone/>
            </a:pPr>
            <a:r>
              <a:rPr lang="en-US" b="0" i="0" dirty="0">
                <a:effectLst/>
              </a:rPr>
              <a:t>The Foundation believes in the critical need for ecological integrity and environmental sustainability, out of which comes a profound conviction that a fundamental shift toward a holistic earth-centered value system is imperative.</a:t>
            </a:r>
          </a:p>
          <a:p>
            <a:endParaRPr lang="en-US" dirty="0"/>
          </a:p>
        </p:txBody>
      </p:sp>
      <p:sp>
        <p:nvSpPr>
          <p:cNvPr id="4" name="Footer Placeholder 3">
            <a:extLst>
              <a:ext uri="{FF2B5EF4-FFF2-40B4-BE49-F238E27FC236}">
                <a16:creationId xmlns:a16="http://schemas.microsoft.com/office/drawing/2014/main" id="{A9310A69-55D9-48F2-B7FE-2898F3C3661A}"/>
              </a:ext>
            </a:extLst>
          </p:cNvPr>
          <p:cNvSpPr>
            <a:spLocks noGrp="1"/>
          </p:cNvSpPr>
          <p:nvPr>
            <p:ph type="ftr" sz="quarter" idx="11"/>
          </p:nvPr>
        </p:nvSpPr>
        <p:spPr/>
        <p:txBody>
          <a:bodyPr/>
          <a:lstStyle/>
          <a:p>
            <a:r>
              <a:rPr lang="en-US"/>
              <a:t>The Catherine Donnelly Foundation</a:t>
            </a:r>
            <a:endParaRPr lang="en-US" dirty="0"/>
          </a:p>
        </p:txBody>
      </p:sp>
    </p:spTree>
    <p:extLst>
      <p:ext uri="{BB962C8B-B14F-4D97-AF65-F5344CB8AC3E}">
        <p14:creationId xmlns:p14="http://schemas.microsoft.com/office/powerpoint/2010/main" val="186007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F5FC-CC03-4F9D-8089-A82CAB1F1ADD}"/>
              </a:ext>
            </a:extLst>
          </p:cNvPr>
          <p:cNvSpPr>
            <a:spLocks noGrp="1"/>
          </p:cNvSpPr>
          <p:nvPr>
            <p:ph type="title"/>
          </p:nvPr>
        </p:nvSpPr>
        <p:spPr/>
        <p:txBody>
          <a:bodyPr/>
          <a:lstStyle/>
          <a:p>
            <a:r>
              <a:rPr lang="en-US" dirty="0"/>
              <a:t>List of Board </a:t>
            </a:r>
            <a:r>
              <a:rPr lang="en-US" dirty="0" err="1"/>
              <a:t>CommitteeS</a:t>
            </a:r>
            <a:r>
              <a:rPr lang="en-US" dirty="0"/>
              <a:t> </a:t>
            </a:r>
          </a:p>
        </p:txBody>
      </p:sp>
      <p:sp>
        <p:nvSpPr>
          <p:cNvPr id="3" name="Content Placeholder 2">
            <a:extLst>
              <a:ext uri="{FF2B5EF4-FFF2-40B4-BE49-F238E27FC236}">
                <a16:creationId xmlns:a16="http://schemas.microsoft.com/office/drawing/2014/main" id="{F193C67B-0BE4-4FC8-B157-4159F2F6F803}"/>
              </a:ext>
            </a:extLst>
          </p:cNvPr>
          <p:cNvSpPr>
            <a:spLocks noGrp="1"/>
          </p:cNvSpPr>
          <p:nvPr>
            <p:ph idx="1"/>
          </p:nvPr>
        </p:nvSpPr>
        <p:spPr>
          <a:xfrm>
            <a:off x="684212" y="685800"/>
            <a:ext cx="8534400" cy="4057650"/>
          </a:xfrm>
        </p:spPr>
        <p:txBody>
          <a:bodyPr>
            <a:noAutofit/>
          </a:bodyPr>
          <a:lstStyle/>
          <a:p>
            <a:r>
              <a:rPr lang="en-US" sz="2100" dirty="0"/>
              <a:t>Executive Committee </a:t>
            </a:r>
          </a:p>
          <a:p>
            <a:r>
              <a:rPr lang="en-US" sz="2100" dirty="0"/>
              <a:t>Governance Committee</a:t>
            </a:r>
          </a:p>
          <a:p>
            <a:r>
              <a:rPr lang="en-US" sz="2100" dirty="0"/>
              <a:t>Finance Committee </a:t>
            </a:r>
          </a:p>
          <a:p>
            <a:r>
              <a:rPr lang="en-US" sz="2100" dirty="0"/>
              <a:t>Investment Committee</a:t>
            </a:r>
          </a:p>
          <a:p>
            <a:r>
              <a:rPr lang="en-US" sz="2100" dirty="0">
                <a:effectLst/>
                <a:ea typeface="Times New Roman" panose="02020603050405020304" pitchFamily="18" charset="0"/>
                <a:cs typeface="Calibri" panose="020F0502020204030204" pitchFamily="34" charset="0"/>
              </a:rPr>
              <a:t>Human Resources and Compensation Committee</a:t>
            </a:r>
          </a:p>
          <a:p>
            <a:r>
              <a:rPr lang="en-US" sz="2100" dirty="0">
                <a:cs typeface="Calibri" panose="020F0502020204030204" pitchFamily="34" charset="0"/>
              </a:rPr>
              <a:t>Grant Committees </a:t>
            </a:r>
          </a:p>
          <a:p>
            <a:pPr lvl="1"/>
            <a:r>
              <a:rPr lang="en-US" sz="2100" dirty="0">
                <a:cs typeface="Calibri" panose="020F0502020204030204" pitchFamily="34" charset="0"/>
              </a:rPr>
              <a:t>Adult Education </a:t>
            </a:r>
          </a:p>
          <a:p>
            <a:pPr lvl="1"/>
            <a:r>
              <a:rPr lang="en-US" sz="2100" dirty="0">
                <a:cs typeface="Calibri" panose="020F0502020204030204" pitchFamily="34" charset="0"/>
              </a:rPr>
              <a:t>Environment </a:t>
            </a:r>
          </a:p>
          <a:p>
            <a:pPr lvl="1"/>
            <a:r>
              <a:rPr lang="en-US" sz="2100" dirty="0">
                <a:cs typeface="Calibri" panose="020F0502020204030204" pitchFamily="34" charset="0"/>
              </a:rPr>
              <a:t>Housing </a:t>
            </a:r>
            <a:endParaRPr lang="en-US" sz="2100" dirty="0"/>
          </a:p>
        </p:txBody>
      </p:sp>
      <p:sp>
        <p:nvSpPr>
          <p:cNvPr id="4" name="Footer Placeholder 3">
            <a:extLst>
              <a:ext uri="{FF2B5EF4-FFF2-40B4-BE49-F238E27FC236}">
                <a16:creationId xmlns:a16="http://schemas.microsoft.com/office/drawing/2014/main" id="{23BB91E1-9E4C-4507-9832-07385096580C}"/>
              </a:ext>
            </a:extLst>
          </p:cNvPr>
          <p:cNvSpPr>
            <a:spLocks noGrp="1"/>
          </p:cNvSpPr>
          <p:nvPr>
            <p:ph type="ftr" sz="quarter" idx="11"/>
          </p:nvPr>
        </p:nvSpPr>
        <p:spPr/>
        <p:txBody>
          <a:bodyPr/>
          <a:lstStyle/>
          <a:p>
            <a:r>
              <a:rPr lang="en-US"/>
              <a:t>The Catherine Donnelly Foundation</a:t>
            </a:r>
            <a:endParaRPr lang="en-US" dirty="0"/>
          </a:p>
        </p:txBody>
      </p:sp>
    </p:spTree>
    <p:extLst>
      <p:ext uri="{BB962C8B-B14F-4D97-AF65-F5344CB8AC3E}">
        <p14:creationId xmlns:p14="http://schemas.microsoft.com/office/powerpoint/2010/main" val="213346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230368"/>
            <a:ext cx="8534400" cy="764031"/>
          </a:xfrm>
        </p:spPr>
        <p:txBody>
          <a:bodyPr/>
          <a:lstStyle/>
          <a:p>
            <a:r>
              <a:rPr lang="en-US" i="1" dirty="0"/>
              <a:t>Who </a:t>
            </a:r>
            <a:r>
              <a:rPr lang="en-US" i="1" dirty="0" err="1"/>
              <a:t>ya</a:t>
            </a:r>
            <a:r>
              <a:rPr lang="en-US" i="1" dirty="0"/>
              <a:t> going to Call?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0624770"/>
              </p:ext>
            </p:extLst>
          </p:nvPr>
        </p:nvGraphicFramePr>
        <p:xfrm>
          <a:off x="684213" y="685800"/>
          <a:ext cx="8534400" cy="4544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z="2600" b="1" dirty="0"/>
              <a:t>The Catherine Donnelly Foundation</a:t>
            </a:r>
          </a:p>
        </p:txBody>
      </p:sp>
    </p:spTree>
    <p:extLst>
      <p:ext uri="{BB962C8B-B14F-4D97-AF65-F5344CB8AC3E}">
        <p14:creationId xmlns:p14="http://schemas.microsoft.com/office/powerpoint/2010/main" val="3176848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Granting History</a:t>
            </a:r>
          </a:p>
        </p:txBody>
      </p:sp>
      <p:sp>
        <p:nvSpPr>
          <p:cNvPr id="6" name="Content Placeholder 5"/>
          <p:cNvSpPr>
            <a:spLocks noGrp="1"/>
          </p:cNvSpPr>
          <p:nvPr>
            <p:ph sz="half" idx="1"/>
          </p:nvPr>
        </p:nvSpPr>
        <p:spPr>
          <a:xfrm>
            <a:off x="602530" y="497541"/>
            <a:ext cx="2838917" cy="3361765"/>
          </a:xfrm>
        </p:spPr>
        <p:txBody>
          <a:bodyPr>
            <a:noAutofit/>
          </a:bodyPr>
          <a:lstStyle/>
          <a:p>
            <a:r>
              <a:rPr lang="en-US" sz="1600" dirty="0"/>
              <a:t>Housing </a:t>
            </a:r>
          </a:p>
          <a:p>
            <a:r>
              <a:rPr lang="en-US" sz="1600" dirty="0"/>
              <a:t>Adult Education</a:t>
            </a:r>
          </a:p>
          <a:p>
            <a:r>
              <a:rPr lang="en-US" sz="1600" dirty="0"/>
              <a:t>Environment</a:t>
            </a:r>
          </a:p>
        </p:txBody>
      </p:sp>
      <p:sp>
        <p:nvSpPr>
          <p:cNvPr id="7" name="Content Placeholder 6"/>
          <p:cNvSpPr>
            <a:spLocks noGrp="1"/>
          </p:cNvSpPr>
          <p:nvPr>
            <p:ph sz="half" idx="2"/>
          </p:nvPr>
        </p:nvSpPr>
        <p:spPr>
          <a:xfrm>
            <a:off x="3528737" y="361077"/>
            <a:ext cx="4526280" cy="2541495"/>
          </a:xfrm>
        </p:spPr>
        <p:txBody>
          <a:bodyPr>
            <a:normAutofit fontScale="25000" lnSpcReduction="20000"/>
          </a:bodyPr>
          <a:lstStyle/>
          <a:p>
            <a:endParaRPr lang="en-US" dirty="0"/>
          </a:p>
          <a:p>
            <a:r>
              <a:rPr lang="en-US" sz="6400" dirty="0"/>
              <a:t>2005-2019</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7200" dirty="0"/>
              <a:t>50/50 split </a:t>
            </a:r>
          </a:p>
          <a:p>
            <a:r>
              <a:rPr lang="en-US" sz="7200" dirty="0"/>
              <a:t>Approaching $20 Million in total charitable giving in 2021</a:t>
            </a:r>
          </a:p>
          <a:p>
            <a:r>
              <a:rPr lang="en-US" sz="7200" dirty="0"/>
              <a:t>Nearly $12 million to more than 400 project grants</a:t>
            </a:r>
          </a:p>
          <a:p>
            <a:r>
              <a:rPr lang="en-US" sz="7200" dirty="0"/>
              <a:t>And $7 million to deeper long-term partnerships including</a:t>
            </a:r>
          </a:p>
          <a:p>
            <a:pPr lvl="1"/>
            <a:r>
              <a:rPr lang="en-US" sz="7200" dirty="0"/>
              <a:t>$750 K to Ecojustice</a:t>
            </a:r>
          </a:p>
          <a:p>
            <a:pPr lvl="1"/>
            <a:r>
              <a:rPr lang="en-US" sz="7200" dirty="0"/>
              <a:t>$1.25 mill to A Way Home</a:t>
            </a:r>
          </a:p>
          <a:p>
            <a:pPr lvl="1"/>
            <a:r>
              <a:rPr lang="en-US" sz="7200" dirty="0"/>
              <a:t>$1.25 mill to Righting Relations</a:t>
            </a:r>
          </a:p>
        </p:txBody>
      </p:sp>
      <p:sp>
        <p:nvSpPr>
          <p:cNvPr id="4" name="Footer Placeholder 3"/>
          <p:cNvSpPr>
            <a:spLocks noGrp="1"/>
          </p:cNvSpPr>
          <p:nvPr>
            <p:ph type="ftr" sz="quarter" idx="11"/>
          </p:nvPr>
        </p:nvSpPr>
        <p:spPr/>
        <p:txBody>
          <a:bodyPr/>
          <a:lstStyle/>
          <a:p>
            <a:r>
              <a:rPr lang="en-US" sz="2600" b="1" dirty="0"/>
              <a:t>The Catherine Donnelly Foundation</a:t>
            </a:r>
          </a:p>
        </p:txBody>
      </p:sp>
      <p:graphicFrame>
        <p:nvGraphicFramePr>
          <p:cNvPr id="13" name="Chart 12"/>
          <p:cNvGraphicFramePr/>
          <p:nvPr>
            <p:extLst>
              <p:ext uri="{D42A27DB-BD31-4B8C-83A1-F6EECF244321}">
                <p14:modId xmlns:p14="http://schemas.microsoft.com/office/powerpoint/2010/main" val="3508103865"/>
              </p:ext>
            </p:extLst>
          </p:nvPr>
        </p:nvGraphicFramePr>
        <p:xfrm>
          <a:off x="6854229" y="1096934"/>
          <a:ext cx="4735241" cy="30763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3523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3D0C-D702-4481-8D51-C30FE675E3F5}"/>
              </a:ext>
            </a:extLst>
          </p:cNvPr>
          <p:cNvSpPr>
            <a:spLocks noGrp="1"/>
          </p:cNvSpPr>
          <p:nvPr>
            <p:ph type="title"/>
          </p:nvPr>
        </p:nvSpPr>
        <p:spPr/>
        <p:txBody>
          <a:bodyPr/>
          <a:lstStyle/>
          <a:p>
            <a:r>
              <a:rPr lang="en-US" dirty="0"/>
              <a:t>Granting history</a:t>
            </a:r>
            <a:endParaRPr lang="en-CA" dirty="0"/>
          </a:p>
        </p:txBody>
      </p:sp>
      <p:sp>
        <p:nvSpPr>
          <p:cNvPr id="3" name="Footer Placeholder 2">
            <a:extLst>
              <a:ext uri="{FF2B5EF4-FFF2-40B4-BE49-F238E27FC236}">
                <a16:creationId xmlns:a16="http://schemas.microsoft.com/office/drawing/2014/main" id="{26D8FFFA-45D5-492F-8039-3F842171A309}"/>
              </a:ext>
            </a:extLst>
          </p:cNvPr>
          <p:cNvSpPr>
            <a:spLocks noGrp="1"/>
          </p:cNvSpPr>
          <p:nvPr>
            <p:ph type="ftr" sz="quarter" idx="11"/>
          </p:nvPr>
        </p:nvSpPr>
        <p:spPr/>
        <p:txBody>
          <a:bodyPr/>
          <a:lstStyle/>
          <a:p>
            <a:r>
              <a:rPr lang="en-US"/>
              <a:t>The Catherine Donnelly Foundation</a:t>
            </a:r>
            <a:endParaRPr lang="en-US" dirty="0"/>
          </a:p>
        </p:txBody>
      </p:sp>
      <p:sp>
        <p:nvSpPr>
          <p:cNvPr id="5" name="TextBox 4">
            <a:extLst>
              <a:ext uri="{FF2B5EF4-FFF2-40B4-BE49-F238E27FC236}">
                <a16:creationId xmlns:a16="http://schemas.microsoft.com/office/drawing/2014/main" id="{F53F6A5E-2430-4694-8FC2-BE7581F0D491}"/>
              </a:ext>
            </a:extLst>
          </p:cNvPr>
          <p:cNvSpPr txBox="1"/>
          <p:nvPr/>
        </p:nvSpPr>
        <p:spPr>
          <a:xfrm>
            <a:off x="3510280" y="2832333"/>
            <a:ext cx="6106160" cy="1785104"/>
          </a:xfrm>
          <a:prstGeom prst="rect">
            <a:avLst/>
          </a:prstGeom>
          <a:noFill/>
        </p:spPr>
        <p:txBody>
          <a:bodyPr wrap="square">
            <a:spAutoFit/>
          </a:bodyPr>
          <a:lstStyle/>
          <a:p>
            <a:r>
              <a:rPr lang="en-CA" sz="2200" dirty="0">
                <a:effectLst/>
                <a:latin typeface="Calibri" panose="020F0502020204030204" pitchFamily="34" charset="0"/>
                <a:ea typeface="Calibri" panose="020F0502020204030204" pitchFamily="34" charset="0"/>
              </a:rPr>
              <a:t>One-year grants $10,515,983</a:t>
            </a:r>
          </a:p>
          <a:p>
            <a:r>
              <a:rPr lang="en-CA" sz="2200" dirty="0">
                <a:effectLst/>
                <a:latin typeface="Calibri" panose="020F0502020204030204" pitchFamily="34" charset="0"/>
                <a:ea typeface="Calibri" panose="020F0502020204030204" pitchFamily="34" charset="0"/>
              </a:rPr>
              <a:t>Multi-year grants $7,921, 950</a:t>
            </a:r>
          </a:p>
          <a:p>
            <a:r>
              <a:rPr lang="en-CA" sz="2200" dirty="0">
                <a:effectLst/>
                <a:latin typeface="Calibri" panose="020F0502020204030204" pitchFamily="34" charset="0"/>
                <a:ea typeface="Calibri" panose="020F0502020204030204" pitchFamily="34" charset="0"/>
              </a:rPr>
              <a:t>Special grants $1,378,000</a:t>
            </a:r>
          </a:p>
          <a:p>
            <a:r>
              <a:rPr lang="en-CA" sz="2200" dirty="0">
                <a:effectLst/>
                <a:latin typeface="Calibri" panose="020F0502020204030204" pitchFamily="34" charset="0"/>
                <a:ea typeface="Calibri" panose="020F0502020204030204" pitchFamily="34" charset="0"/>
              </a:rPr>
              <a:t> </a:t>
            </a:r>
          </a:p>
          <a:p>
            <a:r>
              <a:rPr lang="en-CA" sz="2200" dirty="0">
                <a:effectLst/>
                <a:latin typeface="Calibri" panose="020F0502020204030204" pitchFamily="34" charset="0"/>
                <a:ea typeface="Calibri" panose="020F0502020204030204" pitchFamily="34" charset="0"/>
              </a:rPr>
              <a:t>Total $19,815,933</a:t>
            </a:r>
          </a:p>
        </p:txBody>
      </p:sp>
      <p:sp>
        <p:nvSpPr>
          <p:cNvPr id="7" name="TextBox 6">
            <a:extLst>
              <a:ext uri="{FF2B5EF4-FFF2-40B4-BE49-F238E27FC236}">
                <a16:creationId xmlns:a16="http://schemas.microsoft.com/office/drawing/2014/main" id="{575C6DD4-34C2-4AC2-AB14-ACC30D2C9637}"/>
              </a:ext>
            </a:extLst>
          </p:cNvPr>
          <p:cNvSpPr txBox="1"/>
          <p:nvPr/>
        </p:nvSpPr>
        <p:spPr>
          <a:xfrm>
            <a:off x="1132840" y="616342"/>
            <a:ext cx="6106160" cy="2215991"/>
          </a:xfrm>
          <a:prstGeom prst="rect">
            <a:avLst/>
          </a:prstGeom>
          <a:noFill/>
        </p:spPr>
        <p:txBody>
          <a:bodyPr wrap="square">
            <a:spAutoFit/>
          </a:bodyPr>
          <a:lstStyle/>
          <a:p>
            <a:r>
              <a:rPr lang="en-CA" sz="2800" b="1" dirty="0">
                <a:effectLst/>
                <a:latin typeface="Calibri" panose="020F0502020204030204" pitchFamily="34" charset="0"/>
                <a:ea typeface="Calibri" panose="020F0502020204030204" pitchFamily="34" charset="0"/>
              </a:rPr>
              <a:t>Grants by granting area</a:t>
            </a:r>
          </a:p>
          <a:p>
            <a:r>
              <a:rPr lang="en-CA" sz="2200" dirty="0">
                <a:effectLst/>
                <a:latin typeface="Calibri" panose="020F0502020204030204" pitchFamily="34" charset="0"/>
                <a:ea typeface="Calibri" panose="020F0502020204030204" pitchFamily="34" charset="0"/>
              </a:rPr>
              <a:t> </a:t>
            </a:r>
          </a:p>
          <a:p>
            <a:r>
              <a:rPr lang="en-CA" sz="2200" dirty="0">
                <a:effectLst/>
                <a:latin typeface="Calibri" panose="020F0502020204030204" pitchFamily="34" charset="0"/>
                <a:ea typeface="Calibri" panose="020F0502020204030204" pitchFamily="34" charset="0"/>
              </a:rPr>
              <a:t>Adult Education $6,295,991 (31.7%)</a:t>
            </a:r>
          </a:p>
          <a:p>
            <a:r>
              <a:rPr lang="en-CA" sz="2200" dirty="0">
                <a:effectLst/>
                <a:latin typeface="Calibri" panose="020F0502020204030204" pitchFamily="34" charset="0"/>
                <a:ea typeface="Calibri" panose="020F0502020204030204" pitchFamily="34" charset="0"/>
              </a:rPr>
              <a:t>Environment $7,051,094 (35.6%)</a:t>
            </a:r>
          </a:p>
          <a:p>
            <a:r>
              <a:rPr lang="en-CA" sz="2200" dirty="0">
                <a:effectLst/>
                <a:latin typeface="Calibri" panose="020F0502020204030204" pitchFamily="34" charset="0"/>
                <a:ea typeface="Calibri" panose="020F0502020204030204" pitchFamily="34" charset="0"/>
              </a:rPr>
              <a:t>Housing $6,295,848 (31.7%)</a:t>
            </a:r>
          </a:p>
          <a:p>
            <a:r>
              <a:rPr lang="en-CA" sz="2200" dirty="0">
                <a:effectLst/>
                <a:latin typeface="Calibri" panose="020F0502020204030204" pitchFamily="34" charset="0"/>
                <a:ea typeface="Calibri" panose="020F0502020204030204" pitchFamily="34" charset="0"/>
              </a:rPr>
              <a:t>Other $173,000 (.9%)</a:t>
            </a:r>
          </a:p>
        </p:txBody>
      </p:sp>
    </p:spTree>
    <p:extLst>
      <p:ext uri="{BB962C8B-B14F-4D97-AF65-F5344CB8AC3E}">
        <p14:creationId xmlns:p14="http://schemas.microsoft.com/office/powerpoint/2010/main" val="114504374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586</TotalTime>
  <Words>1330</Words>
  <Application>Microsoft Office PowerPoint</Application>
  <PresentationFormat>Widescreen</PresentationFormat>
  <Paragraphs>147</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Slice</vt:lpstr>
      <vt:lpstr>NEW Board member orientation 2021</vt:lpstr>
      <vt:lpstr>ORIENTATION FOR NEW BOARD DIRECTORS &amp; COMMITTEE MEMBERS</vt:lpstr>
      <vt:lpstr>PowerPoint Presentation</vt:lpstr>
      <vt:lpstr>Our Vision </vt:lpstr>
      <vt:lpstr>OUR VALUES</vt:lpstr>
      <vt:lpstr>List of Board CommitteeS </vt:lpstr>
      <vt:lpstr>Who ya going to Call?</vt:lpstr>
      <vt:lpstr>Granting History</vt:lpstr>
      <vt:lpstr>Granting history</vt:lpstr>
      <vt:lpstr>Twice Yearly OPEN Granting CYcle</vt:lpstr>
      <vt:lpstr>“Through this CDF-supported initiative, we can ensure that no one who comes through our doors, fleeing persecution and seeking protection in Canada, is forced into homelessness or separated from family members.” </vt:lpstr>
      <vt:lpstr>Housing committee Mandate</vt:lpstr>
      <vt:lpstr> </vt:lpstr>
      <vt:lpstr>Environment Committee</vt:lpstr>
      <vt:lpstr>Without the support of the Catherine Donnelly Foundation, we would never have gotten this project off the ground.  Your initial investment kicked it off. </vt:lpstr>
      <vt:lpstr>Adult Education Committee</vt:lpstr>
      <vt:lpstr>PowerPoint Presentation</vt:lpstr>
      <vt:lpstr>PowerPoint Presentation</vt:lpstr>
      <vt:lpstr>PowerPoint Presentation</vt:lpstr>
      <vt:lpstr>Questions &amp;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Board member orientation 2020</dc:title>
  <dc:creator>Valerie Lemieux</dc:creator>
  <cp:lastModifiedBy>Steve Brearton</cp:lastModifiedBy>
  <cp:revision>78</cp:revision>
  <dcterms:created xsi:type="dcterms:W3CDTF">2020-01-09T20:31:18Z</dcterms:created>
  <dcterms:modified xsi:type="dcterms:W3CDTF">2021-02-04T15:34:35Z</dcterms:modified>
</cp:coreProperties>
</file>